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9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28" autoAdjust="0"/>
    <p:restoredTop sz="86429"/>
  </p:normalViewPr>
  <p:slideViewPr>
    <p:cSldViewPr snapToGrid="0" snapToObjects="1" showGuides="1">
      <p:cViewPr varScale="1">
        <p:scale>
          <a:sx n="155" d="100"/>
          <a:sy n="155" d="100"/>
        </p:scale>
        <p:origin x="3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096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046C14-6C51-C04D-A0A1-AE1DEBB881CC}" type="doc">
      <dgm:prSet loTypeId="urn:microsoft.com/office/officeart/2005/8/layout/StepDown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072192-4077-6448-877C-76A04686ED67}">
      <dgm:prSet phldrT="[Text]"/>
      <dgm:spPr/>
      <dgm:t>
        <a:bodyPr/>
        <a:lstStyle/>
        <a:p>
          <a:r>
            <a:rPr lang="en-US" dirty="0"/>
            <a:t>Twitter spout</a:t>
          </a:r>
        </a:p>
      </dgm:t>
    </dgm:pt>
    <dgm:pt modelId="{BB2ACC47-E9DD-F84D-B8A0-470A293E391D}" type="parTrans" cxnId="{F91FE4E2-6BEE-1B4A-80D4-15BA91F0EBDA}">
      <dgm:prSet/>
      <dgm:spPr/>
      <dgm:t>
        <a:bodyPr/>
        <a:lstStyle/>
        <a:p>
          <a:endParaRPr lang="en-US"/>
        </a:p>
      </dgm:t>
    </dgm:pt>
    <dgm:pt modelId="{427AF2F2-839C-0349-8E8B-C1F448555FDD}" type="sibTrans" cxnId="{F91FE4E2-6BEE-1B4A-80D4-15BA91F0EBDA}">
      <dgm:prSet/>
      <dgm:spPr/>
      <dgm:t>
        <a:bodyPr/>
        <a:lstStyle/>
        <a:p>
          <a:endParaRPr lang="en-US"/>
        </a:p>
      </dgm:t>
    </dgm:pt>
    <dgm:pt modelId="{E05EE823-FA12-7E4E-A460-E90A054F43D4}">
      <dgm:prSet phldrT="[Text]" custT="1"/>
      <dgm:spPr/>
      <dgm:t>
        <a:bodyPr/>
        <a:lstStyle/>
        <a:p>
          <a:r>
            <a:rPr lang="en-US" sz="1000" dirty="0"/>
            <a:t>Process public streaming tweets</a:t>
          </a:r>
        </a:p>
      </dgm:t>
    </dgm:pt>
    <dgm:pt modelId="{CC5A4AAD-2601-4647-8224-924D715C8B36}" type="parTrans" cxnId="{69FA731F-BD32-9B4E-9ADD-642D9D9C94FC}">
      <dgm:prSet/>
      <dgm:spPr/>
      <dgm:t>
        <a:bodyPr/>
        <a:lstStyle/>
        <a:p>
          <a:endParaRPr lang="en-US"/>
        </a:p>
      </dgm:t>
    </dgm:pt>
    <dgm:pt modelId="{D54A8D1A-B2D2-C84D-9D76-90697EFD7EA7}" type="sibTrans" cxnId="{69FA731F-BD32-9B4E-9ADD-642D9D9C94FC}">
      <dgm:prSet/>
      <dgm:spPr/>
      <dgm:t>
        <a:bodyPr/>
        <a:lstStyle/>
        <a:p>
          <a:endParaRPr lang="en-US"/>
        </a:p>
      </dgm:t>
    </dgm:pt>
    <dgm:pt modelId="{4101C652-E29A-A64C-B056-12B6979B82F6}">
      <dgm:prSet phldrT="[Text]"/>
      <dgm:spPr/>
      <dgm:t>
        <a:bodyPr/>
        <a:lstStyle/>
        <a:p>
          <a:r>
            <a:rPr lang="en-US" dirty="0"/>
            <a:t>Tweet geolocator bolt</a:t>
          </a:r>
        </a:p>
      </dgm:t>
    </dgm:pt>
    <dgm:pt modelId="{374701A0-9317-3944-8E1C-2142CE07D123}" type="parTrans" cxnId="{80D411BD-38D3-924B-8F6F-96F52BE5771D}">
      <dgm:prSet/>
      <dgm:spPr/>
      <dgm:t>
        <a:bodyPr/>
        <a:lstStyle/>
        <a:p>
          <a:endParaRPr lang="en-US"/>
        </a:p>
      </dgm:t>
    </dgm:pt>
    <dgm:pt modelId="{376BF6D9-5924-8746-996D-F1B842516DC4}" type="sibTrans" cxnId="{80D411BD-38D3-924B-8F6F-96F52BE5771D}">
      <dgm:prSet/>
      <dgm:spPr/>
      <dgm:t>
        <a:bodyPr/>
        <a:lstStyle/>
        <a:p>
          <a:endParaRPr lang="en-US"/>
        </a:p>
      </dgm:t>
    </dgm:pt>
    <dgm:pt modelId="{8F0ACC25-EFF7-C64F-8963-8158AF026080}">
      <dgm:prSet phldrT="[Text]" custT="1"/>
      <dgm:spPr/>
      <dgm:t>
        <a:bodyPr/>
        <a:lstStyle/>
        <a:p>
          <a:r>
            <a:rPr lang="en-US" sz="1000" dirty="0"/>
            <a:t>Geolocate tweet and filter to region of interest</a:t>
          </a:r>
        </a:p>
      </dgm:t>
    </dgm:pt>
    <dgm:pt modelId="{588D7EF7-10CF-1944-9114-F6B425ACFA8B}" type="parTrans" cxnId="{B052EF6E-D54C-A842-9F0E-C85109AF05D5}">
      <dgm:prSet/>
      <dgm:spPr/>
      <dgm:t>
        <a:bodyPr/>
        <a:lstStyle/>
        <a:p>
          <a:endParaRPr lang="en-US"/>
        </a:p>
      </dgm:t>
    </dgm:pt>
    <dgm:pt modelId="{D43335D1-10E2-DB43-A0CD-DEDE5545111B}" type="sibTrans" cxnId="{B052EF6E-D54C-A842-9F0E-C85109AF05D5}">
      <dgm:prSet/>
      <dgm:spPr/>
      <dgm:t>
        <a:bodyPr/>
        <a:lstStyle/>
        <a:p>
          <a:endParaRPr lang="en-US"/>
        </a:p>
      </dgm:t>
    </dgm:pt>
    <dgm:pt modelId="{7BB420FB-A300-0B46-9C97-8A581C1D7C5E}">
      <dgm:prSet phldrT="[Text]"/>
      <dgm:spPr/>
      <dgm:t>
        <a:bodyPr/>
        <a:lstStyle/>
        <a:p>
          <a:r>
            <a:rPr lang="en-US" dirty="0"/>
            <a:t>Sentiment analysis bolt</a:t>
          </a:r>
        </a:p>
      </dgm:t>
    </dgm:pt>
    <dgm:pt modelId="{0F8FE0AC-B307-814D-BED3-E425A5612F10}" type="parTrans" cxnId="{D6628B6A-7260-354A-B85E-2E95ABE4E871}">
      <dgm:prSet/>
      <dgm:spPr/>
      <dgm:t>
        <a:bodyPr/>
        <a:lstStyle/>
        <a:p>
          <a:endParaRPr lang="en-US"/>
        </a:p>
      </dgm:t>
    </dgm:pt>
    <dgm:pt modelId="{B6ADD0AD-A18B-A149-9BF2-008044357938}" type="sibTrans" cxnId="{D6628B6A-7260-354A-B85E-2E95ABE4E871}">
      <dgm:prSet/>
      <dgm:spPr/>
      <dgm:t>
        <a:bodyPr/>
        <a:lstStyle/>
        <a:p>
          <a:endParaRPr lang="en-US"/>
        </a:p>
      </dgm:t>
    </dgm:pt>
    <dgm:pt modelId="{C6D99E8C-B216-F04B-94E0-75DFBF77804A}">
      <dgm:prSet phldrT="[Text]" custT="1"/>
      <dgm:spPr/>
      <dgm:t>
        <a:bodyPr/>
        <a:lstStyle/>
        <a:p>
          <a:r>
            <a:rPr lang="en-US" sz="1000" dirty="0"/>
            <a:t>Augment tweet tuple with 5 sentiment scores</a:t>
          </a:r>
        </a:p>
      </dgm:t>
    </dgm:pt>
    <dgm:pt modelId="{3620620E-38F4-7348-9EDE-B41C5580EB19}" type="parTrans" cxnId="{97C2947D-76CA-574A-8BF7-CA3A86C0C83E}">
      <dgm:prSet/>
      <dgm:spPr/>
      <dgm:t>
        <a:bodyPr/>
        <a:lstStyle/>
        <a:p>
          <a:endParaRPr lang="en-US"/>
        </a:p>
      </dgm:t>
    </dgm:pt>
    <dgm:pt modelId="{9ECF32EA-E34A-D04F-B242-C41B3D87D28C}" type="sibTrans" cxnId="{97C2947D-76CA-574A-8BF7-CA3A86C0C83E}">
      <dgm:prSet/>
      <dgm:spPr/>
      <dgm:t>
        <a:bodyPr/>
        <a:lstStyle/>
        <a:p>
          <a:endParaRPr lang="en-US"/>
        </a:p>
      </dgm:t>
    </dgm:pt>
    <dgm:pt modelId="{9E375957-96D7-4146-89E0-5E7D267039AA}">
      <dgm:prSet phldrT="[Text]"/>
      <dgm:spPr/>
      <dgm:t>
        <a:bodyPr/>
        <a:lstStyle/>
        <a:p>
          <a:r>
            <a:rPr lang="en-US" dirty="0"/>
            <a:t>Relevance analysis bolt</a:t>
          </a:r>
        </a:p>
      </dgm:t>
    </dgm:pt>
    <dgm:pt modelId="{6BA2C5AB-6700-6346-A088-2A81AB29A41B}" type="parTrans" cxnId="{4C772D0E-E3D4-9146-B5A4-80387A49C03E}">
      <dgm:prSet/>
      <dgm:spPr/>
      <dgm:t>
        <a:bodyPr/>
        <a:lstStyle/>
        <a:p>
          <a:endParaRPr lang="en-US"/>
        </a:p>
      </dgm:t>
    </dgm:pt>
    <dgm:pt modelId="{A866192A-77E1-6D4D-B7DE-51A38D0EAD2D}" type="sibTrans" cxnId="{4C772D0E-E3D4-9146-B5A4-80387A49C03E}">
      <dgm:prSet/>
      <dgm:spPr/>
      <dgm:t>
        <a:bodyPr/>
        <a:lstStyle/>
        <a:p>
          <a:endParaRPr lang="en-US"/>
        </a:p>
      </dgm:t>
    </dgm:pt>
    <dgm:pt modelId="{7CCB4A75-B1A8-4A41-A296-BD01C8D3A4DD}">
      <dgm:prSet phldrT="[Text]" custT="1"/>
      <dgm:spPr/>
      <dgm:t>
        <a:bodyPr/>
        <a:lstStyle/>
        <a:p>
          <a:r>
            <a:rPr lang="en-US" sz="1000" dirty="0"/>
            <a:t>Topic classification to determine relevance score</a:t>
          </a:r>
        </a:p>
      </dgm:t>
    </dgm:pt>
    <dgm:pt modelId="{16D70B24-B84D-E74C-9245-6850C1C43530}" type="parTrans" cxnId="{EB6FFC84-8E30-564D-A16B-97B13DEB87EC}">
      <dgm:prSet/>
      <dgm:spPr/>
      <dgm:t>
        <a:bodyPr/>
        <a:lstStyle/>
        <a:p>
          <a:endParaRPr lang="en-US"/>
        </a:p>
      </dgm:t>
    </dgm:pt>
    <dgm:pt modelId="{49FA3DA9-B07F-3440-A44B-3EA1973AC563}" type="sibTrans" cxnId="{EB6FFC84-8E30-564D-A16B-97B13DEB87EC}">
      <dgm:prSet/>
      <dgm:spPr/>
      <dgm:t>
        <a:bodyPr/>
        <a:lstStyle/>
        <a:p>
          <a:endParaRPr lang="en-US"/>
        </a:p>
      </dgm:t>
    </dgm:pt>
    <dgm:pt modelId="{07867931-8C47-3246-B195-E9215B2F6BC9}">
      <dgm:prSet phldrT="[Text]"/>
      <dgm:spPr/>
      <dgm:t>
        <a:bodyPr/>
        <a:lstStyle/>
        <a:p>
          <a:r>
            <a:rPr lang="en-US" dirty="0"/>
            <a:t>Elasticsearch ingestion bolt</a:t>
          </a:r>
        </a:p>
      </dgm:t>
    </dgm:pt>
    <dgm:pt modelId="{6FBF8EFC-E2E1-314B-923A-013AE2824DF1}" type="parTrans" cxnId="{0A2BA1F1-BF8A-354B-A542-45984D0CFA21}">
      <dgm:prSet/>
      <dgm:spPr/>
      <dgm:t>
        <a:bodyPr/>
        <a:lstStyle/>
        <a:p>
          <a:endParaRPr lang="en-US"/>
        </a:p>
      </dgm:t>
    </dgm:pt>
    <dgm:pt modelId="{78ED571B-F411-DC43-AEBC-92AB8005B18D}" type="sibTrans" cxnId="{0A2BA1F1-BF8A-354B-A542-45984D0CFA21}">
      <dgm:prSet/>
      <dgm:spPr/>
      <dgm:t>
        <a:bodyPr/>
        <a:lstStyle/>
        <a:p>
          <a:endParaRPr lang="en-US"/>
        </a:p>
      </dgm:t>
    </dgm:pt>
    <dgm:pt modelId="{1EA09C08-A8B3-A449-8780-AA45D4C4DB17}">
      <dgm:prSet phldrT="[Text]" custT="1"/>
      <dgm:spPr/>
      <dgm:t>
        <a:bodyPr/>
        <a:lstStyle/>
        <a:p>
          <a:r>
            <a:rPr lang="en-US" sz="1000" dirty="0"/>
            <a:t>Store in ES index</a:t>
          </a:r>
        </a:p>
      </dgm:t>
    </dgm:pt>
    <dgm:pt modelId="{AD401D7B-D0A4-0841-A105-4FAD403E626C}" type="parTrans" cxnId="{5DD9516F-0A67-6741-BF07-FB2C61570749}">
      <dgm:prSet/>
      <dgm:spPr/>
      <dgm:t>
        <a:bodyPr/>
        <a:lstStyle/>
        <a:p>
          <a:endParaRPr lang="en-US"/>
        </a:p>
      </dgm:t>
    </dgm:pt>
    <dgm:pt modelId="{AD7902C3-0AFF-A14A-81CC-018EBA186669}" type="sibTrans" cxnId="{5DD9516F-0A67-6741-BF07-FB2C61570749}">
      <dgm:prSet/>
      <dgm:spPr/>
      <dgm:t>
        <a:bodyPr/>
        <a:lstStyle/>
        <a:p>
          <a:endParaRPr lang="en-US"/>
        </a:p>
      </dgm:t>
    </dgm:pt>
    <dgm:pt modelId="{5408C5D7-F6B4-B145-8C28-53A209FDBC1E}" type="pres">
      <dgm:prSet presAssocID="{AD046C14-6C51-C04D-A0A1-AE1DEBB881CC}" presName="rootnode" presStyleCnt="0">
        <dgm:presLayoutVars>
          <dgm:chMax/>
          <dgm:chPref/>
          <dgm:dir/>
          <dgm:animLvl val="lvl"/>
        </dgm:presLayoutVars>
      </dgm:prSet>
      <dgm:spPr/>
    </dgm:pt>
    <dgm:pt modelId="{B2BE9A32-B2C6-FE4C-9507-91B45C7A8DB7}" type="pres">
      <dgm:prSet presAssocID="{13072192-4077-6448-877C-76A04686ED67}" presName="composite" presStyleCnt="0"/>
      <dgm:spPr/>
    </dgm:pt>
    <dgm:pt modelId="{CCB62D31-5FE7-AA47-9A9D-15643B726B91}" type="pres">
      <dgm:prSet presAssocID="{13072192-4077-6448-877C-76A04686ED67}" presName="bentUpArrow1" presStyleLbl="alignImgPlace1" presStyleIdx="0" presStyleCnt="4"/>
      <dgm:spPr/>
    </dgm:pt>
    <dgm:pt modelId="{3C33FB5D-0DEE-E34C-97AF-076AD833F4C9}" type="pres">
      <dgm:prSet presAssocID="{13072192-4077-6448-877C-76A04686ED67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1BC2803E-988D-9149-A7E6-E4E8852DD95A}" type="pres">
      <dgm:prSet presAssocID="{13072192-4077-6448-877C-76A04686ED67}" presName="ChildText" presStyleLbl="revTx" presStyleIdx="0" presStyleCnt="5" custScaleX="140785" custScaleY="107090" custLinFactNeighborX="21218">
        <dgm:presLayoutVars>
          <dgm:chMax val="0"/>
          <dgm:chPref val="0"/>
          <dgm:bulletEnabled val="1"/>
        </dgm:presLayoutVars>
      </dgm:prSet>
      <dgm:spPr/>
    </dgm:pt>
    <dgm:pt modelId="{27451490-0146-FF46-A00C-B86058EDC6C0}" type="pres">
      <dgm:prSet presAssocID="{427AF2F2-839C-0349-8E8B-C1F448555FDD}" presName="sibTrans" presStyleCnt="0"/>
      <dgm:spPr/>
    </dgm:pt>
    <dgm:pt modelId="{DC6AA7EA-355B-F241-AAE1-E1565EEA60BC}" type="pres">
      <dgm:prSet presAssocID="{4101C652-E29A-A64C-B056-12B6979B82F6}" presName="composite" presStyleCnt="0"/>
      <dgm:spPr/>
    </dgm:pt>
    <dgm:pt modelId="{FE42131E-3397-4046-BFD8-3822B36CF7F0}" type="pres">
      <dgm:prSet presAssocID="{4101C652-E29A-A64C-B056-12B6979B82F6}" presName="bentUpArrow1" presStyleLbl="alignImgPlace1" presStyleIdx="1" presStyleCnt="4"/>
      <dgm:spPr/>
    </dgm:pt>
    <dgm:pt modelId="{231C5D47-0FFB-D547-993D-607BB457E54E}" type="pres">
      <dgm:prSet presAssocID="{4101C652-E29A-A64C-B056-12B6979B82F6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314FAB59-BAB7-B64D-A2FA-1832D2156D39}" type="pres">
      <dgm:prSet presAssocID="{4101C652-E29A-A64C-B056-12B6979B82F6}" presName="ChildText" presStyleLbl="revTx" presStyleIdx="1" presStyleCnt="5" custScaleX="169311" custScaleY="99300" custLinFactNeighborX="38633" custLinFactNeighborY="0">
        <dgm:presLayoutVars>
          <dgm:chMax val="0"/>
          <dgm:chPref val="0"/>
          <dgm:bulletEnabled val="1"/>
        </dgm:presLayoutVars>
      </dgm:prSet>
      <dgm:spPr/>
    </dgm:pt>
    <dgm:pt modelId="{CB9EBB06-CFFA-2D49-86EB-39783D57CDAB}" type="pres">
      <dgm:prSet presAssocID="{376BF6D9-5924-8746-996D-F1B842516DC4}" presName="sibTrans" presStyleCnt="0"/>
      <dgm:spPr/>
    </dgm:pt>
    <dgm:pt modelId="{F5C0CAEC-BF69-5049-940F-E9167A0E1DED}" type="pres">
      <dgm:prSet presAssocID="{7BB420FB-A300-0B46-9C97-8A581C1D7C5E}" presName="composite" presStyleCnt="0"/>
      <dgm:spPr/>
    </dgm:pt>
    <dgm:pt modelId="{62515B8C-71D7-364C-A64C-9C6EBD536464}" type="pres">
      <dgm:prSet presAssocID="{7BB420FB-A300-0B46-9C97-8A581C1D7C5E}" presName="bentUpArrow1" presStyleLbl="alignImgPlace1" presStyleIdx="2" presStyleCnt="4"/>
      <dgm:spPr/>
    </dgm:pt>
    <dgm:pt modelId="{C7A2473E-7452-4642-B252-165302B63BCF}" type="pres">
      <dgm:prSet presAssocID="{7BB420FB-A300-0B46-9C97-8A581C1D7C5E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35D39879-9606-574A-A84C-E4627C6F7FAE}" type="pres">
      <dgm:prSet presAssocID="{7BB420FB-A300-0B46-9C97-8A581C1D7C5E}" presName="ChildText" presStyleLbl="revTx" presStyleIdx="2" presStyleCnt="5" custScaleX="148388" custScaleY="87536" custLinFactNeighborX="30906" custLinFactNeighborY="-1987">
        <dgm:presLayoutVars>
          <dgm:chMax val="0"/>
          <dgm:chPref val="0"/>
          <dgm:bulletEnabled val="1"/>
        </dgm:presLayoutVars>
      </dgm:prSet>
      <dgm:spPr/>
    </dgm:pt>
    <dgm:pt modelId="{6C9A4D39-3904-194A-B99E-202BBE1BB36F}" type="pres">
      <dgm:prSet presAssocID="{B6ADD0AD-A18B-A149-9BF2-008044357938}" presName="sibTrans" presStyleCnt="0"/>
      <dgm:spPr/>
    </dgm:pt>
    <dgm:pt modelId="{75824536-9773-6D41-9B45-9ECABA999CCA}" type="pres">
      <dgm:prSet presAssocID="{9E375957-96D7-4146-89E0-5E7D267039AA}" presName="composite" presStyleCnt="0"/>
      <dgm:spPr/>
    </dgm:pt>
    <dgm:pt modelId="{D15227AA-71F3-8345-BADD-A603BE9C0E85}" type="pres">
      <dgm:prSet presAssocID="{9E375957-96D7-4146-89E0-5E7D267039AA}" presName="bentUpArrow1" presStyleLbl="alignImgPlace1" presStyleIdx="3" presStyleCnt="4"/>
      <dgm:spPr/>
    </dgm:pt>
    <dgm:pt modelId="{E4C2737C-06CD-F24D-8153-09D16067922D}" type="pres">
      <dgm:prSet presAssocID="{9E375957-96D7-4146-89E0-5E7D267039AA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825F481-2BAC-274F-9CAC-169F01CF1B80}" type="pres">
      <dgm:prSet presAssocID="{9E375957-96D7-4146-89E0-5E7D267039AA}" presName="ChildText" presStyleLbl="revTx" presStyleIdx="3" presStyleCnt="5" custScaleX="170734" custLinFactNeighborX="38633" custLinFactNeighborY="-5960">
        <dgm:presLayoutVars>
          <dgm:chMax val="0"/>
          <dgm:chPref val="0"/>
          <dgm:bulletEnabled val="1"/>
        </dgm:presLayoutVars>
      </dgm:prSet>
      <dgm:spPr/>
    </dgm:pt>
    <dgm:pt modelId="{5FCA0A42-5A76-3844-B3C2-0263B48BBCB5}" type="pres">
      <dgm:prSet presAssocID="{A866192A-77E1-6D4D-B7DE-51A38D0EAD2D}" presName="sibTrans" presStyleCnt="0"/>
      <dgm:spPr/>
    </dgm:pt>
    <dgm:pt modelId="{3071491C-F2D6-7C4F-A50D-F920DC79C33B}" type="pres">
      <dgm:prSet presAssocID="{07867931-8C47-3246-B195-E9215B2F6BC9}" presName="composite" presStyleCnt="0"/>
      <dgm:spPr/>
    </dgm:pt>
    <dgm:pt modelId="{4385CE8E-20E6-A445-9F53-2EFDF9052026}" type="pres">
      <dgm:prSet presAssocID="{07867931-8C47-3246-B195-E9215B2F6BC9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8A7A08C-5398-CB44-8E82-CAFE0A9FB248}" type="pres">
      <dgm:prSet presAssocID="{07867931-8C47-3246-B195-E9215B2F6BC9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C772D0E-E3D4-9146-B5A4-80387A49C03E}" srcId="{AD046C14-6C51-C04D-A0A1-AE1DEBB881CC}" destId="{9E375957-96D7-4146-89E0-5E7D267039AA}" srcOrd="3" destOrd="0" parTransId="{6BA2C5AB-6700-6346-A088-2A81AB29A41B}" sibTransId="{A866192A-77E1-6D4D-B7DE-51A38D0EAD2D}"/>
    <dgm:cxn modelId="{77F3A61D-960F-864B-AFB7-C4BB6EC205EB}" type="presOf" srcId="{C6D99E8C-B216-F04B-94E0-75DFBF77804A}" destId="{35D39879-9606-574A-A84C-E4627C6F7FAE}" srcOrd="0" destOrd="0" presId="urn:microsoft.com/office/officeart/2005/8/layout/StepDownProcess"/>
    <dgm:cxn modelId="{5ECE581E-0424-4D48-ADE3-52FED1968E5B}" type="presOf" srcId="{7BB420FB-A300-0B46-9C97-8A581C1D7C5E}" destId="{C7A2473E-7452-4642-B252-165302B63BCF}" srcOrd="0" destOrd="0" presId="urn:microsoft.com/office/officeart/2005/8/layout/StepDownProcess"/>
    <dgm:cxn modelId="{69FA731F-BD32-9B4E-9ADD-642D9D9C94FC}" srcId="{13072192-4077-6448-877C-76A04686ED67}" destId="{E05EE823-FA12-7E4E-A460-E90A054F43D4}" srcOrd="0" destOrd="0" parTransId="{CC5A4AAD-2601-4647-8224-924D715C8B36}" sibTransId="{D54A8D1A-B2D2-C84D-9D76-90697EFD7EA7}"/>
    <dgm:cxn modelId="{9EBE3A27-4059-EA44-96D1-135CA278C938}" type="presOf" srcId="{7CCB4A75-B1A8-4A41-A296-BD01C8D3A4DD}" destId="{8825F481-2BAC-274F-9CAC-169F01CF1B80}" srcOrd="0" destOrd="0" presId="urn:microsoft.com/office/officeart/2005/8/layout/StepDownProcess"/>
    <dgm:cxn modelId="{D6628B6A-7260-354A-B85E-2E95ABE4E871}" srcId="{AD046C14-6C51-C04D-A0A1-AE1DEBB881CC}" destId="{7BB420FB-A300-0B46-9C97-8A581C1D7C5E}" srcOrd="2" destOrd="0" parTransId="{0F8FE0AC-B307-814D-BED3-E425A5612F10}" sibTransId="{B6ADD0AD-A18B-A149-9BF2-008044357938}"/>
    <dgm:cxn modelId="{B052EF6E-D54C-A842-9F0E-C85109AF05D5}" srcId="{4101C652-E29A-A64C-B056-12B6979B82F6}" destId="{8F0ACC25-EFF7-C64F-8963-8158AF026080}" srcOrd="0" destOrd="0" parTransId="{588D7EF7-10CF-1944-9114-F6B425ACFA8B}" sibTransId="{D43335D1-10E2-DB43-A0CD-DEDE5545111B}"/>
    <dgm:cxn modelId="{5DD9516F-0A67-6741-BF07-FB2C61570749}" srcId="{07867931-8C47-3246-B195-E9215B2F6BC9}" destId="{1EA09C08-A8B3-A449-8780-AA45D4C4DB17}" srcOrd="0" destOrd="0" parTransId="{AD401D7B-D0A4-0841-A105-4FAD403E626C}" sibTransId="{AD7902C3-0AFF-A14A-81CC-018EBA186669}"/>
    <dgm:cxn modelId="{97C2947D-76CA-574A-8BF7-CA3A86C0C83E}" srcId="{7BB420FB-A300-0B46-9C97-8A581C1D7C5E}" destId="{C6D99E8C-B216-F04B-94E0-75DFBF77804A}" srcOrd="0" destOrd="0" parTransId="{3620620E-38F4-7348-9EDE-B41C5580EB19}" sibTransId="{9ECF32EA-E34A-D04F-B242-C41B3D87D28C}"/>
    <dgm:cxn modelId="{684F5E7F-0823-0F43-8425-D497E8DCE2E1}" type="presOf" srcId="{E05EE823-FA12-7E4E-A460-E90A054F43D4}" destId="{1BC2803E-988D-9149-A7E6-E4E8852DD95A}" srcOrd="0" destOrd="0" presId="urn:microsoft.com/office/officeart/2005/8/layout/StepDownProcess"/>
    <dgm:cxn modelId="{118AFB81-AE97-5445-BB5B-82CC1586B582}" type="presOf" srcId="{8F0ACC25-EFF7-C64F-8963-8158AF026080}" destId="{314FAB59-BAB7-B64D-A2FA-1832D2156D39}" srcOrd="0" destOrd="0" presId="urn:microsoft.com/office/officeart/2005/8/layout/StepDownProcess"/>
    <dgm:cxn modelId="{EB6FFC84-8E30-564D-A16B-97B13DEB87EC}" srcId="{9E375957-96D7-4146-89E0-5E7D267039AA}" destId="{7CCB4A75-B1A8-4A41-A296-BD01C8D3A4DD}" srcOrd="0" destOrd="0" parTransId="{16D70B24-B84D-E74C-9245-6850C1C43530}" sibTransId="{49FA3DA9-B07F-3440-A44B-3EA1973AC563}"/>
    <dgm:cxn modelId="{877F238F-C73A-8B46-818E-6D5692787FAA}" type="presOf" srcId="{4101C652-E29A-A64C-B056-12B6979B82F6}" destId="{231C5D47-0FFB-D547-993D-607BB457E54E}" srcOrd="0" destOrd="0" presId="urn:microsoft.com/office/officeart/2005/8/layout/StepDownProcess"/>
    <dgm:cxn modelId="{7CFA1497-C4E0-2D4C-9A1B-ED0140A1FFB7}" type="presOf" srcId="{9E375957-96D7-4146-89E0-5E7D267039AA}" destId="{E4C2737C-06CD-F24D-8153-09D16067922D}" srcOrd="0" destOrd="0" presId="urn:microsoft.com/office/officeart/2005/8/layout/StepDownProcess"/>
    <dgm:cxn modelId="{9B117FA6-F12A-444D-A48B-2B8BCF74337D}" type="presOf" srcId="{AD046C14-6C51-C04D-A0A1-AE1DEBB881CC}" destId="{5408C5D7-F6B4-B145-8C28-53A209FDBC1E}" srcOrd="0" destOrd="0" presId="urn:microsoft.com/office/officeart/2005/8/layout/StepDownProcess"/>
    <dgm:cxn modelId="{80D411BD-38D3-924B-8F6F-96F52BE5771D}" srcId="{AD046C14-6C51-C04D-A0A1-AE1DEBB881CC}" destId="{4101C652-E29A-A64C-B056-12B6979B82F6}" srcOrd="1" destOrd="0" parTransId="{374701A0-9317-3944-8E1C-2142CE07D123}" sibTransId="{376BF6D9-5924-8746-996D-F1B842516DC4}"/>
    <dgm:cxn modelId="{F91FE4E2-6BEE-1B4A-80D4-15BA91F0EBDA}" srcId="{AD046C14-6C51-C04D-A0A1-AE1DEBB881CC}" destId="{13072192-4077-6448-877C-76A04686ED67}" srcOrd="0" destOrd="0" parTransId="{BB2ACC47-E9DD-F84D-B8A0-470A293E391D}" sibTransId="{427AF2F2-839C-0349-8E8B-C1F448555FDD}"/>
    <dgm:cxn modelId="{FA3E7BE6-8953-1F4F-8916-6C15CCE7C54F}" type="presOf" srcId="{07867931-8C47-3246-B195-E9215B2F6BC9}" destId="{4385CE8E-20E6-A445-9F53-2EFDF9052026}" srcOrd="0" destOrd="0" presId="urn:microsoft.com/office/officeart/2005/8/layout/StepDownProcess"/>
    <dgm:cxn modelId="{0A2BA1F1-BF8A-354B-A542-45984D0CFA21}" srcId="{AD046C14-6C51-C04D-A0A1-AE1DEBB881CC}" destId="{07867931-8C47-3246-B195-E9215B2F6BC9}" srcOrd="4" destOrd="0" parTransId="{6FBF8EFC-E2E1-314B-923A-013AE2824DF1}" sibTransId="{78ED571B-F411-DC43-AEBC-92AB8005B18D}"/>
    <dgm:cxn modelId="{982403F2-D7C7-C44C-9DEB-59A2D259572C}" type="presOf" srcId="{13072192-4077-6448-877C-76A04686ED67}" destId="{3C33FB5D-0DEE-E34C-97AF-076AD833F4C9}" srcOrd="0" destOrd="0" presId="urn:microsoft.com/office/officeart/2005/8/layout/StepDownProcess"/>
    <dgm:cxn modelId="{AAB94EFF-9978-814F-B670-C9167D9CA07A}" type="presOf" srcId="{1EA09C08-A8B3-A449-8780-AA45D4C4DB17}" destId="{A8A7A08C-5398-CB44-8E82-CAFE0A9FB248}" srcOrd="0" destOrd="0" presId="urn:microsoft.com/office/officeart/2005/8/layout/StepDownProcess"/>
    <dgm:cxn modelId="{2A68C688-6927-BB4A-AA25-4EE428655DD0}" type="presParOf" srcId="{5408C5D7-F6B4-B145-8C28-53A209FDBC1E}" destId="{B2BE9A32-B2C6-FE4C-9507-91B45C7A8DB7}" srcOrd="0" destOrd="0" presId="urn:microsoft.com/office/officeart/2005/8/layout/StepDownProcess"/>
    <dgm:cxn modelId="{701DE1B9-B884-6242-922B-8C193C97A4E7}" type="presParOf" srcId="{B2BE9A32-B2C6-FE4C-9507-91B45C7A8DB7}" destId="{CCB62D31-5FE7-AA47-9A9D-15643B726B91}" srcOrd="0" destOrd="0" presId="urn:microsoft.com/office/officeart/2005/8/layout/StepDownProcess"/>
    <dgm:cxn modelId="{10A453FA-E989-C746-ACEE-AA57AE5BC5CA}" type="presParOf" srcId="{B2BE9A32-B2C6-FE4C-9507-91B45C7A8DB7}" destId="{3C33FB5D-0DEE-E34C-97AF-076AD833F4C9}" srcOrd="1" destOrd="0" presId="urn:microsoft.com/office/officeart/2005/8/layout/StepDownProcess"/>
    <dgm:cxn modelId="{580913F8-327B-5544-8E3A-4F8FAF65225E}" type="presParOf" srcId="{B2BE9A32-B2C6-FE4C-9507-91B45C7A8DB7}" destId="{1BC2803E-988D-9149-A7E6-E4E8852DD95A}" srcOrd="2" destOrd="0" presId="urn:microsoft.com/office/officeart/2005/8/layout/StepDownProcess"/>
    <dgm:cxn modelId="{59357A77-DE79-894D-9F4C-1B5324A52EC3}" type="presParOf" srcId="{5408C5D7-F6B4-B145-8C28-53A209FDBC1E}" destId="{27451490-0146-FF46-A00C-B86058EDC6C0}" srcOrd="1" destOrd="0" presId="urn:microsoft.com/office/officeart/2005/8/layout/StepDownProcess"/>
    <dgm:cxn modelId="{586A2114-649F-BB47-B91B-BBA32C69781A}" type="presParOf" srcId="{5408C5D7-F6B4-B145-8C28-53A209FDBC1E}" destId="{DC6AA7EA-355B-F241-AAE1-E1565EEA60BC}" srcOrd="2" destOrd="0" presId="urn:microsoft.com/office/officeart/2005/8/layout/StepDownProcess"/>
    <dgm:cxn modelId="{D77AA84A-FEEB-CA4F-8EA3-FC4DD9F5B8BC}" type="presParOf" srcId="{DC6AA7EA-355B-F241-AAE1-E1565EEA60BC}" destId="{FE42131E-3397-4046-BFD8-3822B36CF7F0}" srcOrd="0" destOrd="0" presId="urn:microsoft.com/office/officeart/2005/8/layout/StepDownProcess"/>
    <dgm:cxn modelId="{0CDCA561-D51A-144B-84DA-6097AFBA478F}" type="presParOf" srcId="{DC6AA7EA-355B-F241-AAE1-E1565EEA60BC}" destId="{231C5D47-0FFB-D547-993D-607BB457E54E}" srcOrd="1" destOrd="0" presId="urn:microsoft.com/office/officeart/2005/8/layout/StepDownProcess"/>
    <dgm:cxn modelId="{3242D234-80CB-FB42-B5AF-00C15F2CE6A7}" type="presParOf" srcId="{DC6AA7EA-355B-F241-AAE1-E1565EEA60BC}" destId="{314FAB59-BAB7-B64D-A2FA-1832D2156D39}" srcOrd="2" destOrd="0" presId="urn:microsoft.com/office/officeart/2005/8/layout/StepDownProcess"/>
    <dgm:cxn modelId="{59E62A62-D803-EB4D-95DA-5E77626D6557}" type="presParOf" srcId="{5408C5D7-F6B4-B145-8C28-53A209FDBC1E}" destId="{CB9EBB06-CFFA-2D49-86EB-39783D57CDAB}" srcOrd="3" destOrd="0" presId="urn:microsoft.com/office/officeart/2005/8/layout/StepDownProcess"/>
    <dgm:cxn modelId="{2F53E835-82B5-174D-9ACB-4E701F8F7137}" type="presParOf" srcId="{5408C5D7-F6B4-B145-8C28-53A209FDBC1E}" destId="{F5C0CAEC-BF69-5049-940F-E9167A0E1DED}" srcOrd="4" destOrd="0" presId="urn:microsoft.com/office/officeart/2005/8/layout/StepDownProcess"/>
    <dgm:cxn modelId="{E19C633D-4288-0446-8B24-1BFF16211D0E}" type="presParOf" srcId="{F5C0CAEC-BF69-5049-940F-E9167A0E1DED}" destId="{62515B8C-71D7-364C-A64C-9C6EBD536464}" srcOrd="0" destOrd="0" presId="urn:microsoft.com/office/officeart/2005/8/layout/StepDownProcess"/>
    <dgm:cxn modelId="{80E40298-712F-9448-ADE5-5285288824D7}" type="presParOf" srcId="{F5C0CAEC-BF69-5049-940F-E9167A0E1DED}" destId="{C7A2473E-7452-4642-B252-165302B63BCF}" srcOrd="1" destOrd="0" presId="urn:microsoft.com/office/officeart/2005/8/layout/StepDownProcess"/>
    <dgm:cxn modelId="{E8750135-28F8-834D-A08D-E0E33411EEE5}" type="presParOf" srcId="{F5C0CAEC-BF69-5049-940F-E9167A0E1DED}" destId="{35D39879-9606-574A-A84C-E4627C6F7FAE}" srcOrd="2" destOrd="0" presId="urn:microsoft.com/office/officeart/2005/8/layout/StepDownProcess"/>
    <dgm:cxn modelId="{2DCE1EB2-8AA2-5D40-8E66-B60EFF4D9CCD}" type="presParOf" srcId="{5408C5D7-F6B4-B145-8C28-53A209FDBC1E}" destId="{6C9A4D39-3904-194A-B99E-202BBE1BB36F}" srcOrd="5" destOrd="0" presId="urn:microsoft.com/office/officeart/2005/8/layout/StepDownProcess"/>
    <dgm:cxn modelId="{769C20EC-0F5C-0947-9AAB-5D9D2CC63CFB}" type="presParOf" srcId="{5408C5D7-F6B4-B145-8C28-53A209FDBC1E}" destId="{75824536-9773-6D41-9B45-9ECABA999CCA}" srcOrd="6" destOrd="0" presId="urn:microsoft.com/office/officeart/2005/8/layout/StepDownProcess"/>
    <dgm:cxn modelId="{F118A4BB-EA4B-334B-A530-9BDB8BD45955}" type="presParOf" srcId="{75824536-9773-6D41-9B45-9ECABA999CCA}" destId="{D15227AA-71F3-8345-BADD-A603BE9C0E85}" srcOrd="0" destOrd="0" presId="urn:microsoft.com/office/officeart/2005/8/layout/StepDownProcess"/>
    <dgm:cxn modelId="{A8F22E25-7CCE-F545-ADA2-FABF977F1063}" type="presParOf" srcId="{75824536-9773-6D41-9B45-9ECABA999CCA}" destId="{E4C2737C-06CD-F24D-8153-09D16067922D}" srcOrd="1" destOrd="0" presId="urn:microsoft.com/office/officeart/2005/8/layout/StepDownProcess"/>
    <dgm:cxn modelId="{DE19F1EE-10A2-2040-8FC3-4261433BD2E6}" type="presParOf" srcId="{75824536-9773-6D41-9B45-9ECABA999CCA}" destId="{8825F481-2BAC-274F-9CAC-169F01CF1B80}" srcOrd="2" destOrd="0" presId="urn:microsoft.com/office/officeart/2005/8/layout/StepDownProcess"/>
    <dgm:cxn modelId="{10A72474-B408-A549-8850-53B43353C856}" type="presParOf" srcId="{5408C5D7-F6B4-B145-8C28-53A209FDBC1E}" destId="{5FCA0A42-5A76-3844-B3C2-0263B48BBCB5}" srcOrd="7" destOrd="0" presId="urn:microsoft.com/office/officeart/2005/8/layout/StepDownProcess"/>
    <dgm:cxn modelId="{13A5A631-BB70-754F-A40B-2153ECDEEE60}" type="presParOf" srcId="{5408C5D7-F6B4-B145-8C28-53A209FDBC1E}" destId="{3071491C-F2D6-7C4F-A50D-F920DC79C33B}" srcOrd="8" destOrd="0" presId="urn:microsoft.com/office/officeart/2005/8/layout/StepDownProcess"/>
    <dgm:cxn modelId="{9E160F13-339A-BC41-B672-F1A2B8A60812}" type="presParOf" srcId="{3071491C-F2D6-7C4F-A50D-F920DC79C33B}" destId="{4385CE8E-20E6-A445-9F53-2EFDF9052026}" srcOrd="0" destOrd="0" presId="urn:microsoft.com/office/officeart/2005/8/layout/StepDownProcess"/>
    <dgm:cxn modelId="{CC8E64AF-1DFE-2142-B321-D780BBE501C3}" type="presParOf" srcId="{3071491C-F2D6-7C4F-A50D-F920DC79C33B}" destId="{A8A7A08C-5398-CB44-8E82-CAFE0A9FB24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62D31-5FE7-AA47-9A9D-15643B726B91}">
      <dsp:nvSpPr>
        <dsp:cNvPr id="0" name=""/>
        <dsp:cNvSpPr/>
      </dsp:nvSpPr>
      <dsp:spPr>
        <a:xfrm rot="5400000">
          <a:off x="156177" y="1049385"/>
          <a:ext cx="586635" cy="6678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3FB5D-0DEE-E34C-97AF-076AD833F4C9}">
      <dsp:nvSpPr>
        <dsp:cNvPr id="0" name=""/>
        <dsp:cNvSpPr/>
      </dsp:nvSpPr>
      <dsp:spPr>
        <a:xfrm>
          <a:off x="754" y="399087"/>
          <a:ext cx="987549" cy="69125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Twitter spout</a:t>
          </a:r>
        </a:p>
      </dsp:txBody>
      <dsp:txXfrm>
        <a:off x="34504" y="432837"/>
        <a:ext cx="920049" cy="623752"/>
      </dsp:txXfrm>
    </dsp:sp>
    <dsp:sp modelId="{1BC2803E-988D-9149-A7E6-E4E8852DD95A}">
      <dsp:nvSpPr>
        <dsp:cNvPr id="0" name=""/>
        <dsp:cNvSpPr/>
      </dsp:nvSpPr>
      <dsp:spPr>
        <a:xfrm>
          <a:off x="994233" y="445208"/>
          <a:ext cx="1011187" cy="598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Process public streaming tweets</a:t>
          </a:r>
        </a:p>
      </dsp:txBody>
      <dsp:txXfrm>
        <a:off x="994233" y="445208"/>
        <a:ext cx="1011187" cy="598312"/>
      </dsp:txXfrm>
    </dsp:sp>
    <dsp:sp modelId="{FE42131E-3397-4046-BFD8-3822B36CF7F0}">
      <dsp:nvSpPr>
        <dsp:cNvPr id="0" name=""/>
        <dsp:cNvSpPr/>
      </dsp:nvSpPr>
      <dsp:spPr>
        <a:xfrm rot="5400000">
          <a:off x="1045265" y="1825889"/>
          <a:ext cx="586635" cy="6678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6738"/>
            <a:satOff val="32585"/>
            <a:lumOff val="66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C5D47-0FFB-D547-993D-607BB457E54E}">
      <dsp:nvSpPr>
        <dsp:cNvPr id="0" name=""/>
        <dsp:cNvSpPr/>
      </dsp:nvSpPr>
      <dsp:spPr>
        <a:xfrm>
          <a:off x="889843" y="1175592"/>
          <a:ext cx="987549" cy="69125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Tweet geolocator bolt</a:t>
          </a:r>
        </a:p>
      </dsp:txBody>
      <dsp:txXfrm>
        <a:off x="923593" y="1209342"/>
        <a:ext cx="920049" cy="623752"/>
      </dsp:txXfrm>
    </dsp:sp>
    <dsp:sp modelId="{314FAB59-BAB7-B64D-A2FA-1832D2156D39}">
      <dsp:nvSpPr>
        <dsp:cNvPr id="0" name=""/>
        <dsp:cNvSpPr/>
      </dsp:nvSpPr>
      <dsp:spPr>
        <a:xfrm>
          <a:off x="1905960" y="1243474"/>
          <a:ext cx="1216074" cy="55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Geolocate tweet and filter to region of interest</a:t>
          </a:r>
        </a:p>
      </dsp:txBody>
      <dsp:txXfrm>
        <a:off x="1905960" y="1243474"/>
        <a:ext cx="1216074" cy="554789"/>
      </dsp:txXfrm>
    </dsp:sp>
    <dsp:sp modelId="{62515B8C-71D7-364C-A64C-9C6EBD536464}">
      <dsp:nvSpPr>
        <dsp:cNvPr id="0" name=""/>
        <dsp:cNvSpPr/>
      </dsp:nvSpPr>
      <dsp:spPr>
        <a:xfrm rot="5400000">
          <a:off x="1934354" y="2602394"/>
          <a:ext cx="586635" cy="6678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3477"/>
            <a:satOff val="65170"/>
            <a:lumOff val="133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2473E-7452-4642-B252-165302B63BCF}">
      <dsp:nvSpPr>
        <dsp:cNvPr id="0" name=""/>
        <dsp:cNvSpPr/>
      </dsp:nvSpPr>
      <dsp:spPr>
        <a:xfrm>
          <a:off x="1778931" y="1952096"/>
          <a:ext cx="987549" cy="69125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Sentiment analysis bolt</a:t>
          </a:r>
        </a:p>
      </dsp:txBody>
      <dsp:txXfrm>
        <a:off x="1812681" y="1985846"/>
        <a:ext cx="920049" cy="623752"/>
      </dsp:txXfrm>
    </dsp:sp>
    <dsp:sp modelId="{35D39879-9606-574A-A84C-E4627C6F7FAE}">
      <dsp:nvSpPr>
        <dsp:cNvPr id="0" name=""/>
        <dsp:cNvSpPr/>
      </dsp:nvSpPr>
      <dsp:spPr>
        <a:xfrm>
          <a:off x="2814689" y="2041740"/>
          <a:ext cx="1065795" cy="489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Augment tweet tuple with 5 sentiment scores</a:t>
          </a:r>
        </a:p>
      </dsp:txBody>
      <dsp:txXfrm>
        <a:off x="2814689" y="2041740"/>
        <a:ext cx="1065795" cy="489064"/>
      </dsp:txXfrm>
    </dsp:sp>
    <dsp:sp modelId="{D15227AA-71F3-8345-BADD-A603BE9C0E85}">
      <dsp:nvSpPr>
        <dsp:cNvPr id="0" name=""/>
        <dsp:cNvSpPr/>
      </dsp:nvSpPr>
      <dsp:spPr>
        <a:xfrm rot="5400000">
          <a:off x="2823442" y="3378898"/>
          <a:ext cx="586635" cy="66786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0215"/>
            <a:satOff val="97755"/>
            <a:lumOff val="199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2737C-06CD-F24D-8153-09D16067922D}">
      <dsp:nvSpPr>
        <dsp:cNvPr id="0" name=""/>
        <dsp:cNvSpPr/>
      </dsp:nvSpPr>
      <dsp:spPr>
        <a:xfrm>
          <a:off x="2668019" y="2728601"/>
          <a:ext cx="987549" cy="691252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Relevance analysis bolt</a:t>
          </a:r>
        </a:p>
      </dsp:txBody>
      <dsp:txXfrm>
        <a:off x="2701769" y="2762351"/>
        <a:ext cx="920049" cy="623752"/>
      </dsp:txXfrm>
    </dsp:sp>
    <dsp:sp modelId="{8825F481-2BAC-274F-9CAC-169F01CF1B80}">
      <dsp:nvSpPr>
        <dsp:cNvPr id="0" name=""/>
        <dsp:cNvSpPr/>
      </dsp:nvSpPr>
      <dsp:spPr>
        <a:xfrm>
          <a:off x="3679026" y="2761229"/>
          <a:ext cx="1226295" cy="55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Topic classification to determine relevance score</a:t>
          </a:r>
        </a:p>
      </dsp:txBody>
      <dsp:txXfrm>
        <a:off x="3679026" y="2761229"/>
        <a:ext cx="1226295" cy="558700"/>
      </dsp:txXfrm>
    </dsp:sp>
    <dsp:sp modelId="{4385CE8E-20E6-A445-9F53-2EFDF9052026}">
      <dsp:nvSpPr>
        <dsp:cNvPr id="0" name=""/>
        <dsp:cNvSpPr/>
      </dsp:nvSpPr>
      <dsp:spPr>
        <a:xfrm>
          <a:off x="3557107" y="3505105"/>
          <a:ext cx="987549" cy="691252"/>
        </a:xfrm>
        <a:prstGeom prst="roundRect">
          <a:avLst>
            <a:gd name="adj" fmla="val 166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Elasticsearch ingestion bolt</a:t>
          </a:r>
        </a:p>
      </dsp:txBody>
      <dsp:txXfrm>
        <a:off x="3590857" y="3538855"/>
        <a:ext cx="920049" cy="623752"/>
      </dsp:txXfrm>
    </dsp:sp>
    <dsp:sp modelId="{A8A7A08C-5398-CB44-8E82-CAFE0A9FB248}">
      <dsp:nvSpPr>
        <dsp:cNvPr id="0" name=""/>
        <dsp:cNvSpPr/>
      </dsp:nvSpPr>
      <dsp:spPr>
        <a:xfrm>
          <a:off x="4544657" y="3571032"/>
          <a:ext cx="718249" cy="558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Store in ES index</a:t>
          </a:r>
        </a:p>
      </dsp:txBody>
      <dsp:txXfrm>
        <a:off x="4544657" y="3571032"/>
        <a:ext cx="718249" cy="558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CEC1-FEE5-D747-9011-FB84BC9D631A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DD259-306C-F444-A36B-16805CCF52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87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C63A0-29C5-CA43-A5A4-3B749EBBBF64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20758-0572-0948-BC66-823DA4FB7C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1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43542" y="1035170"/>
            <a:ext cx="12308115" cy="58990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23358"/>
            <a:ext cx="10439400" cy="2086605"/>
          </a:xfrm>
        </p:spPr>
        <p:txBody>
          <a:bodyPr anchor="ctr" anchorCtr="0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3602038"/>
            <a:ext cx="10439400" cy="2401947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1800" b="1" i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Month XX, 2016</a:t>
            </a:r>
          </a:p>
          <a:p>
            <a:r>
              <a:rPr lang="en-US" dirty="0"/>
              <a:t>YOUR OFFICE OR DEPARTMENT HERE</a:t>
            </a:r>
          </a:p>
          <a:p>
            <a:r>
              <a:rPr lang="en-US" dirty="0"/>
              <a:t>Presenter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AC0769B-A08A-F84A-853F-87C289B91E36}" type="datetimeFigureOut">
              <a:rPr lang="en-US" smtClean="0"/>
              <a:pPr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05EB2EB-69F8-D948-986A-A0FFB8F3AD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30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-88925" y="-40472"/>
            <a:ext cx="10107159" cy="3135152"/>
          </a:xfrm>
          <a:custGeom>
            <a:avLst/>
            <a:gdLst>
              <a:gd name="connsiteX0" fmla="*/ 7429360 w 9468612"/>
              <a:gd name="connsiteY0" fmla="*/ 0 h 3748024"/>
              <a:gd name="connsiteX1" fmla="*/ 22843 w 9468612"/>
              <a:gd name="connsiteY1" fmla="*/ 616774 h 3748024"/>
              <a:gd name="connsiteX2" fmla="*/ 0 w 9468612"/>
              <a:gd name="connsiteY2" fmla="*/ 3748024 h 3748024"/>
              <a:gd name="connsiteX3" fmla="*/ 9468612 w 9468612"/>
              <a:gd name="connsiteY3" fmla="*/ 3747998 h 3748024"/>
              <a:gd name="connsiteX4" fmla="*/ 7429360 w 9468612"/>
              <a:gd name="connsiteY4" fmla="*/ 0 h 3748024"/>
              <a:gd name="connsiteX0" fmla="*/ 7886230 w 9468612"/>
              <a:gd name="connsiteY0" fmla="*/ 205591 h 3131250"/>
              <a:gd name="connsiteX1" fmla="*/ 22843 w 9468612"/>
              <a:gd name="connsiteY1" fmla="*/ 0 h 3131250"/>
              <a:gd name="connsiteX2" fmla="*/ 0 w 9468612"/>
              <a:gd name="connsiteY2" fmla="*/ 3131250 h 3131250"/>
              <a:gd name="connsiteX3" fmla="*/ 9468612 w 9468612"/>
              <a:gd name="connsiteY3" fmla="*/ 3131224 h 3131250"/>
              <a:gd name="connsiteX4" fmla="*/ 7886230 w 9468612"/>
              <a:gd name="connsiteY4" fmla="*/ 205591 h 3131250"/>
              <a:gd name="connsiteX0" fmla="*/ 7886230 w 9468612"/>
              <a:gd name="connsiteY0" fmla="*/ 0 h 2925659"/>
              <a:gd name="connsiteX1" fmla="*/ 525399 w 9468612"/>
              <a:gd name="connsiteY1" fmla="*/ 296965 h 2925659"/>
              <a:gd name="connsiteX2" fmla="*/ 0 w 9468612"/>
              <a:gd name="connsiteY2" fmla="*/ 2925659 h 2925659"/>
              <a:gd name="connsiteX3" fmla="*/ 9468612 w 9468612"/>
              <a:gd name="connsiteY3" fmla="*/ 2925633 h 2925659"/>
              <a:gd name="connsiteX4" fmla="*/ 7886230 w 9468612"/>
              <a:gd name="connsiteY4" fmla="*/ 0 h 2925659"/>
              <a:gd name="connsiteX0" fmla="*/ 7886230 w 9468612"/>
              <a:gd name="connsiteY0" fmla="*/ 11422 h 2937081"/>
              <a:gd name="connsiteX1" fmla="*/ 34264 w 9468612"/>
              <a:gd name="connsiteY1" fmla="*/ 0 h 2937081"/>
              <a:gd name="connsiteX2" fmla="*/ 0 w 9468612"/>
              <a:gd name="connsiteY2" fmla="*/ 2937081 h 2937081"/>
              <a:gd name="connsiteX3" fmla="*/ 9468612 w 9468612"/>
              <a:gd name="connsiteY3" fmla="*/ 2937055 h 2937081"/>
              <a:gd name="connsiteX4" fmla="*/ 7886230 w 9468612"/>
              <a:gd name="connsiteY4" fmla="*/ 11422 h 293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8612" h="2937081">
                <a:moveTo>
                  <a:pt x="7886230" y="11422"/>
                </a:moveTo>
                <a:lnTo>
                  <a:pt x="34264" y="0"/>
                </a:lnTo>
                <a:lnTo>
                  <a:pt x="0" y="2937081"/>
                </a:lnTo>
                <a:lnTo>
                  <a:pt x="9468612" y="2937055"/>
                </a:lnTo>
                <a:lnTo>
                  <a:pt x="7886230" y="11422"/>
                </a:lnTo>
                <a:close/>
              </a:path>
            </a:pathLst>
          </a:custGeom>
          <a:solidFill>
            <a:srgbClr val="0102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838201" y="1640079"/>
            <a:ext cx="8443807" cy="1193214"/>
          </a:xfrm>
        </p:spPr>
        <p:txBody>
          <a:bodyPr anchor="b" anchorCtr="0">
            <a:noAutofit/>
          </a:bodyPr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494089"/>
            <a:ext cx="8443384" cy="490537"/>
          </a:xfrm>
        </p:spPr>
        <p:txBody>
          <a:bodyPr/>
          <a:lstStyle>
            <a:lvl1pPr marL="0" indent="0">
              <a:buFontTx/>
              <a:buNone/>
              <a:defRPr b="1" i="0" baseline="0">
                <a:latin typeface="Arial" charset="0"/>
              </a:defRPr>
            </a:lvl1pPr>
          </a:lstStyle>
          <a:p>
            <a:pPr lvl="0"/>
            <a:r>
              <a:rPr lang="en-US" dirty="0"/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4162426"/>
            <a:ext cx="8443384" cy="1411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Contact here</a:t>
            </a:r>
          </a:p>
        </p:txBody>
      </p:sp>
      <p:sp>
        <p:nvSpPr>
          <p:cNvPr id="8" name="object 2"/>
          <p:cNvSpPr/>
          <p:nvPr userDrawn="1"/>
        </p:nvSpPr>
        <p:spPr>
          <a:xfrm>
            <a:off x="10076180" y="3234182"/>
            <a:ext cx="2115820" cy="3636010"/>
          </a:xfrm>
          <a:custGeom>
            <a:avLst/>
            <a:gdLst/>
            <a:ahLst/>
            <a:cxnLst/>
            <a:rect l="l" t="t" r="r" b="b"/>
            <a:pathLst>
              <a:path w="2115820" h="3636009">
                <a:moveTo>
                  <a:pt x="2115820" y="0"/>
                </a:moveTo>
                <a:lnTo>
                  <a:pt x="0" y="0"/>
                </a:lnTo>
                <a:lnTo>
                  <a:pt x="1977339" y="3635755"/>
                </a:lnTo>
                <a:lnTo>
                  <a:pt x="2115820" y="3635755"/>
                </a:lnTo>
                <a:lnTo>
                  <a:pt x="2115820" y="0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 userDrawn="1"/>
        </p:nvSpPr>
        <p:spPr>
          <a:xfrm>
            <a:off x="0" y="3117584"/>
            <a:ext cx="12191999" cy="92214"/>
          </a:xfrm>
          <a:custGeom>
            <a:avLst/>
            <a:gdLst/>
            <a:ahLst/>
            <a:cxnLst/>
            <a:rect l="l" t="t" r="r" b="b"/>
            <a:pathLst>
              <a:path w="9144000" h="73660">
                <a:moveTo>
                  <a:pt x="0" y="73151"/>
                </a:moveTo>
                <a:lnTo>
                  <a:pt x="9144000" y="73151"/>
                </a:lnTo>
                <a:lnTo>
                  <a:pt x="9144000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B081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 descr="Purdue University Logo" title="Purdue University Logo"/>
          <p:cNvSpPr/>
          <p:nvPr userDrawn="1"/>
        </p:nvSpPr>
        <p:spPr>
          <a:xfrm>
            <a:off x="10079734" y="283212"/>
            <a:ext cx="1575904" cy="470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5734845"/>
            <a:ext cx="2057400" cy="2682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 baseline="0"/>
            </a:lvl1pPr>
          </a:lstStyle>
          <a:p>
            <a:pPr lvl="0"/>
            <a:r>
              <a:rPr lang="en-US" dirty="0"/>
              <a:t>EA/EOU</a:t>
            </a:r>
          </a:p>
        </p:txBody>
      </p:sp>
    </p:spTree>
    <p:extLst>
      <p:ext uri="{BB962C8B-B14F-4D97-AF65-F5344CB8AC3E}">
        <p14:creationId xmlns:p14="http://schemas.microsoft.com/office/powerpoint/2010/main" val="64723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2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40"/>
            <a:ext cx="8507681" cy="2852737"/>
          </a:xfrm>
        </p:spPr>
        <p:txBody>
          <a:bodyPr anchor="b" anchorCtr="0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8507681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5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597152"/>
            <a:ext cx="8466827" cy="43891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2510185"/>
            <a:ext cx="4497087" cy="1113406"/>
          </a:xfrm>
        </p:spPr>
        <p:txBody>
          <a:bodyPr anchor="t" anchorCtr="0"/>
          <a:lstStyle>
            <a:lvl1pPr marL="0" indent="0">
              <a:buNone/>
              <a:defRPr sz="2400" b="1" baseline="0">
                <a:latin typeface="Arial 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624845"/>
            <a:ext cx="4497087" cy="2336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65325" y="2510185"/>
            <a:ext cx="4554745" cy="1113406"/>
          </a:xfrm>
        </p:spPr>
        <p:txBody>
          <a:bodyPr anchor="t" anchorCtr="0"/>
          <a:lstStyle>
            <a:lvl1pPr marL="0" indent="0">
              <a:buNone/>
              <a:defRPr sz="2400" b="1" baseline="0">
                <a:latin typeface="Arial Bold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65325" y="3624845"/>
            <a:ext cx="4554745" cy="2336929"/>
          </a:xfrm>
        </p:spPr>
        <p:txBody>
          <a:bodyPr/>
          <a:lstStyle>
            <a:lvl1pPr>
              <a:defRPr baseline="0">
                <a:latin typeface="Arial" charset="0"/>
              </a:defRPr>
            </a:lvl1pPr>
            <a:lvl2pPr>
              <a:defRPr baseline="0">
                <a:latin typeface="Arial" charset="0"/>
              </a:defRPr>
            </a:lvl2pPr>
            <a:lvl3pPr>
              <a:defRPr baseline="0">
                <a:latin typeface="Arial" charset="0"/>
              </a:defRPr>
            </a:lvl3pPr>
            <a:lvl4pPr>
              <a:defRPr baseline="0">
                <a:latin typeface="Arial" charset="0"/>
              </a:defRPr>
            </a:lvl4pPr>
            <a:lvl5pPr>
              <a:defRPr baseline="0"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roof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1" y="1398792"/>
            <a:ext cx="8443807" cy="4674204"/>
          </a:xfrm>
        </p:spPr>
        <p:txBody>
          <a:bodyPr anchor="ctr" anchorCtr="0">
            <a:normAutofit/>
          </a:bodyPr>
          <a:lstStyle>
            <a:lvl1pPr>
              <a:defRPr sz="7500" baseline="0"/>
            </a:lvl1pPr>
          </a:lstStyle>
          <a:p>
            <a:r>
              <a:rPr lang="en-US" dirty="0"/>
              <a:t>#1 Best Slide to use A PROOF POINT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4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1586354"/>
            <a:ext cx="3932237" cy="15599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330575"/>
            <a:ext cx="3932237" cy="2497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 i="0" baseline="0">
                <a:latin typeface="Arial" charset="0"/>
              </a:defRPr>
            </a:lvl1pPr>
          </a:lstStyle>
          <a:p>
            <a:pPr lvl="0"/>
            <a:r>
              <a:rPr lang="en-US" dirty="0"/>
              <a:t>Subhead Here Two Lines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130800" y="1585913"/>
            <a:ext cx="4167717" cy="4241800"/>
          </a:xfrm>
        </p:spPr>
        <p:txBody>
          <a:bodyPr>
            <a:normAutofit/>
          </a:bodyPr>
          <a:lstStyle>
            <a:lvl1pPr>
              <a:defRPr sz="2000" baseline="0">
                <a:latin typeface="Arial" charset="0"/>
              </a:defRPr>
            </a:lvl1pPr>
          </a:lstStyle>
          <a:p>
            <a:pPr lvl="0"/>
            <a:r>
              <a:rPr lang="en-US" dirty="0"/>
              <a:t>Chart or Text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1163" y="1794595"/>
            <a:ext cx="5152875" cy="1251818"/>
          </a:xfrm>
        </p:spPr>
        <p:txBody>
          <a:bodyPr anchor="t" anchorCtr="0">
            <a:norm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794594"/>
            <a:ext cx="4038600" cy="3941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21163" y="3321170"/>
            <a:ext cx="5152875" cy="241539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33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5524"/>
            <a:ext cx="10515600" cy="4373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21267" y="2523744"/>
            <a:ext cx="10532533" cy="31674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aseline="0"/>
            </a:lvl1pPr>
            <a:lvl2pPr marL="457200" indent="0">
              <a:buFontTx/>
              <a:buNone/>
              <a:defRPr sz="1800" baseline="0"/>
            </a:lvl2pPr>
            <a:lvl3pPr marL="914400" indent="0">
              <a:buFontTx/>
              <a:buNone/>
              <a:defRPr sz="1800" baseline="0"/>
            </a:lvl3pPr>
            <a:lvl4pPr marL="1371600" indent="0">
              <a:buFontTx/>
              <a:buNone/>
              <a:defRPr sz="1800" baseline="0"/>
            </a:lvl4pPr>
            <a:lvl5pPr marL="1828800" indent="0">
              <a:buFontTx/>
              <a:buNone/>
              <a:defRPr sz="18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1" name="Group 100"/>
          <p:cNvGrpSpPr/>
          <p:nvPr userDrawn="1"/>
        </p:nvGrpSpPr>
        <p:grpSpPr>
          <a:xfrm>
            <a:off x="0" y="0"/>
            <a:ext cx="12189460" cy="1142492"/>
            <a:chOff x="0" y="0"/>
            <a:chExt cx="12189460" cy="1142492"/>
          </a:xfrm>
        </p:grpSpPr>
        <p:sp>
          <p:nvSpPr>
            <p:cNvPr id="102" name="bk object 17"/>
            <p:cNvSpPr/>
            <p:nvPr/>
          </p:nvSpPr>
          <p:spPr>
            <a:xfrm>
              <a:off x="9821332" y="254000"/>
              <a:ext cx="1859619" cy="5554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bk object 18"/>
            <p:cNvSpPr/>
            <p:nvPr/>
          </p:nvSpPr>
          <p:spPr>
            <a:xfrm>
              <a:off x="0" y="0"/>
              <a:ext cx="9469120" cy="1024255"/>
            </a:xfrm>
            <a:custGeom>
              <a:avLst/>
              <a:gdLst/>
              <a:ahLst/>
              <a:cxnLst/>
              <a:rect l="l" t="t" r="r" b="b"/>
              <a:pathLst>
                <a:path w="9469120" h="1024255">
                  <a:moveTo>
                    <a:pt x="8920264" y="0"/>
                  </a:moveTo>
                  <a:lnTo>
                    <a:pt x="0" y="0"/>
                  </a:lnTo>
                  <a:lnTo>
                    <a:pt x="0" y="1024128"/>
                  </a:lnTo>
                  <a:lnTo>
                    <a:pt x="9468612" y="1024089"/>
                  </a:lnTo>
                  <a:lnTo>
                    <a:pt x="8920264" y="0"/>
                  </a:lnTo>
                  <a:close/>
                </a:path>
              </a:pathLst>
            </a:custGeom>
            <a:solidFill>
              <a:srgbClr val="B08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bk object 19"/>
            <p:cNvSpPr/>
            <p:nvPr/>
          </p:nvSpPr>
          <p:spPr>
            <a:xfrm>
              <a:off x="891135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8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bk object 20"/>
            <p:cNvSpPr/>
            <p:nvPr/>
          </p:nvSpPr>
          <p:spPr>
            <a:xfrm>
              <a:off x="883106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2" y="102409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bk object 21"/>
            <p:cNvSpPr/>
            <p:nvPr/>
          </p:nvSpPr>
          <p:spPr>
            <a:xfrm>
              <a:off x="875082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0" y="102409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bk object 22"/>
            <p:cNvSpPr/>
            <p:nvPr/>
          </p:nvSpPr>
          <p:spPr>
            <a:xfrm>
              <a:off x="867055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0" y="102409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bk object 23"/>
            <p:cNvSpPr/>
            <p:nvPr/>
          </p:nvSpPr>
          <p:spPr>
            <a:xfrm>
              <a:off x="859029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bk object 24"/>
            <p:cNvSpPr/>
            <p:nvPr/>
          </p:nvSpPr>
          <p:spPr>
            <a:xfrm>
              <a:off x="851000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bk object 25"/>
            <p:cNvSpPr/>
            <p:nvPr/>
          </p:nvSpPr>
          <p:spPr>
            <a:xfrm>
              <a:off x="842974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bk object 26"/>
            <p:cNvSpPr/>
            <p:nvPr/>
          </p:nvSpPr>
          <p:spPr>
            <a:xfrm>
              <a:off x="834947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bk object 27"/>
            <p:cNvSpPr/>
            <p:nvPr/>
          </p:nvSpPr>
          <p:spPr>
            <a:xfrm>
              <a:off x="826921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bk object 28"/>
            <p:cNvSpPr/>
            <p:nvPr/>
          </p:nvSpPr>
          <p:spPr>
            <a:xfrm>
              <a:off x="818895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bk object 29"/>
            <p:cNvSpPr/>
            <p:nvPr/>
          </p:nvSpPr>
          <p:spPr>
            <a:xfrm>
              <a:off x="81086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bk object 30"/>
            <p:cNvSpPr/>
            <p:nvPr/>
          </p:nvSpPr>
          <p:spPr>
            <a:xfrm>
              <a:off x="802841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bk object 31"/>
            <p:cNvSpPr/>
            <p:nvPr/>
          </p:nvSpPr>
          <p:spPr>
            <a:xfrm>
              <a:off x="79481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2" y="102409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bk object 32"/>
            <p:cNvSpPr/>
            <p:nvPr/>
          </p:nvSpPr>
          <p:spPr>
            <a:xfrm>
              <a:off x="786788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bk object 33"/>
            <p:cNvSpPr/>
            <p:nvPr/>
          </p:nvSpPr>
          <p:spPr>
            <a:xfrm>
              <a:off x="778498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2" y="102409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bk object 34"/>
            <p:cNvSpPr/>
            <p:nvPr/>
          </p:nvSpPr>
          <p:spPr>
            <a:xfrm>
              <a:off x="770471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bk object 35"/>
            <p:cNvSpPr/>
            <p:nvPr/>
          </p:nvSpPr>
          <p:spPr>
            <a:xfrm>
              <a:off x="762445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bk object 36"/>
            <p:cNvSpPr/>
            <p:nvPr/>
          </p:nvSpPr>
          <p:spPr>
            <a:xfrm>
              <a:off x="754416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bk object 37"/>
            <p:cNvSpPr/>
            <p:nvPr/>
          </p:nvSpPr>
          <p:spPr>
            <a:xfrm>
              <a:off x="746391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bk object 38"/>
            <p:cNvSpPr/>
            <p:nvPr/>
          </p:nvSpPr>
          <p:spPr>
            <a:xfrm>
              <a:off x="738365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bk object 39"/>
            <p:cNvSpPr/>
            <p:nvPr/>
          </p:nvSpPr>
          <p:spPr>
            <a:xfrm>
              <a:off x="730339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bk object 40"/>
            <p:cNvSpPr/>
            <p:nvPr/>
          </p:nvSpPr>
          <p:spPr>
            <a:xfrm>
              <a:off x="72231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bk object 41"/>
            <p:cNvSpPr/>
            <p:nvPr/>
          </p:nvSpPr>
          <p:spPr>
            <a:xfrm>
              <a:off x="714284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bk object 42"/>
            <p:cNvSpPr/>
            <p:nvPr/>
          </p:nvSpPr>
          <p:spPr>
            <a:xfrm>
              <a:off x="706257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bk object 43"/>
            <p:cNvSpPr/>
            <p:nvPr/>
          </p:nvSpPr>
          <p:spPr>
            <a:xfrm>
              <a:off x="69823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bk object 44"/>
            <p:cNvSpPr/>
            <p:nvPr/>
          </p:nvSpPr>
          <p:spPr>
            <a:xfrm>
              <a:off x="690204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bk object 45"/>
            <p:cNvSpPr/>
            <p:nvPr/>
          </p:nvSpPr>
          <p:spPr>
            <a:xfrm>
              <a:off x="68217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bk object 46"/>
            <p:cNvSpPr/>
            <p:nvPr/>
          </p:nvSpPr>
          <p:spPr>
            <a:xfrm>
              <a:off x="674149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bk object 47"/>
            <p:cNvSpPr/>
            <p:nvPr/>
          </p:nvSpPr>
          <p:spPr>
            <a:xfrm>
              <a:off x="666125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bk object 48"/>
            <p:cNvSpPr/>
            <p:nvPr/>
          </p:nvSpPr>
          <p:spPr>
            <a:xfrm>
              <a:off x="658098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bk object 49"/>
            <p:cNvSpPr/>
            <p:nvPr/>
          </p:nvSpPr>
          <p:spPr>
            <a:xfrm>
              <a:off x="65007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bk object 50"/>
            <p:cNvSpPr/>
            <p:nvPr/>
          </p:nvSpPr>
          <p:spPr>
            <a:xfrm>
              <a:off x="642046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bk object 51"/>
            <p:cNvSpPr/>
            <p:nvPr/>
          </p:nvSpPr>
          <p:spPr>
            <a:xfrm>
              <a:off x="634017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10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bk object 52"/>
            <p:cNvSpPr/>
            <p:nvPr/>
          </p:nvSpPr>
          <p:spPr>
            <a:xfrm>
              <a:off x="625990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10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bk object 53"/>
            <p:cNvSpPr/>
            <p:nvPr/>
          </p:nvSpPr>
          <p:spPr>
            <a:xfrm>
              <a:off x="617964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bk object 54"/>
            <p:cNvSpPr/>
            <p:nvPr/>
          </p:nvSpPr>
          <p:spPr>
            <a:xfrm>
              <a:off x="609938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bk object 55"/>
            <p:cNvSpPr/>
            <p:nvPr/>
          </p:nvSpPr>
          <p:spPr>
            <a:xfrm>
              <a:off x="601911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bk object 56"/>
            <p:cNvSpPr/>
            <p:nvPr/>
          </p:nvSpPr>
          <p:spPr>
            <a:xfrm>
              <a:off x="593885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bk object 57"/>
            <p:cNvSpPr/>
            <p:nvPr/>
          </p:nvSpPr>
          <p:spPr>
            <a:xfrm>
              <a:off x="585858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10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bk object 58"/>
            <p:cNvSpPr/>
            <p:nvPr/>
          </p:nvSpPr>
          <p:spPr>
            <a:xfrm>
              <a:off x="577831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bk object 59"/>
            <p:cNvSpPr/>
            <p:nvPr/>
          </p:nvSpPr>
          <p:spPr>
            <a:xfrm>
              <a:off x="569805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bk object 60"/>
            <p:cNvSpPr/>
            <p:nvPr/>
          </p:nvSpPr>
          <p:spPr>
            <a:xfrm>
              <a:off x="561775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9" y="102410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bk object 61"/>
            <p:cNvSpPr/>
            <p:nvPr/>
          </p:nvSpPr>
          <p:spPr>
            <a:xfrm>
              <a:off x="553749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bk object 62"/>
            <p:cNvSpPr/>
            <p:nvPr/>
          </p:nvSpPr>
          <p:spPr>
            <a:xfrm>
              <a:off x="545725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10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bk object 63"/>
            <p:cNvSpPr/>
            <p:nvPr/>
          </p:nvSpPr>
          <p:spPr>
            <a:xfrm>
              <a:off x="537699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10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bk object 64"/>
            <p:cNvSpPr/>
            <p:nvPr/>
          </p:nvSpPr>
          <p:spPr>
            <a:xfrm>
              <a:off x="52967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9" y="102410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bk object 65"/>
            <p:cNvSpPr/>
            <p:nvPr/>
          </p:nvSpPr>
          <p:spPr>
            <a:xfrm>
              <a:off x="521643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bk object 66"/>
            <p:cNvSpPr/>
            <p:nvPr/>
          </p:nvSpPr>
          <p:spPr>
            <a:xfrm>
              <a:off x="513616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bk object 67"/>
            <p:cNvSpPr/>
            <p:nvPr/>
          </p:nvSpPr>
          <p:spPr>
            <a:xfrm>
              <a:off x="505590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bk object 68"/>
            <p:cNvSpPr/>
            <p:nvPr/>
          </p:nvSpPr>
          <p:spPr>
            <a:xfrm>
              <a:off x="497564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bk object 69"/>
            <p:cNvSpPr/>
            <p:nvPr/>
          </p:nvSpPr>
          <p:spPr>
            <a:xfrm>
              <a:off x="48953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bk object 70"/>
            <p:cNvSpPr/>
            <p:nvPr/>
          </p:nvSpPr>
          <p:spPr>
            <a:xfrm>
              <a:off x="481510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bk object 71"/>
            <p:cNvSpPr/>
            <p:nvPr/>
          </p:nvSpPr>
          <p:spPr>
            <a:xfrm>
              <a:off x="47348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bk object 72"/>
            <p:cNvSpPr/>
            <p:nvPr/>
          </p:nvSpPr>
          <p:spPr>
            <a:xfrm>
              <a:off x="465457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bk object 73"/>
            <p:cNvSpPr/>
            <p:nvPr/>
          </p:nvSpPr>
          <p:spPr>
            <a:xfrm>
              <a:off x="457432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9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bk object 74"/>
            <p:cNvSpPr/>
            <p:nvPr/>
          </p:nvSpPr>
          <p:spPr>
            <a:xfrm>
              <a:off x="449405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bk object 75"/>
            <p:cNvSpPr/>
            <p:nvPr/>
          </p:nvSpPr>
          <p:spPr>
            <a:xfrm>
              <a:off x="441376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bk object 76"/>
            <p:cNvSpPr/>
            <p:nvPr/>
          </p:nvSpPr>
          <p:spPr>
            <a:xfrm>
              <a:off x="433352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bk object 77"/>
            <p:cNvSpPr/>
            <p:nvPr/>
          </p:nvSpPr>
          <p:spPr>
            <a:xfrm>
              <a:off x="42532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bk object 78"/>
            <p:cNvSpPr/>
            <p:nvPr/>
          </p:nvSpPr>
          <p:spPr>
            <a:xfrm>
              <a:off x="417296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bk object 79"/>
            <p:cNvSpPr/>
            <p:nvPr/>
          </p:nvSpPr>
          <p:spPr>
            <a:xfrm>
              <a:off x="409272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bk object 80"/>
            <p:cNvSpPr/>
            <p:nvPr/>
          </p:nvSpPr>
          <p:spPr>
            <a:xfrm>
              <a:off x="401244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0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bk object 81"/>
            <p:cNvSpPr/>
            <p:nvPr/>
          </p:nvSpPr>
          <p:spPr>
            <a:xfrm>
              <a:off x="393220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bk object 82"/>
            <p:cNvSpPr/>
            <p:nvPr/>
          </p:nvSpPr>
          <p:spPr>
            <a:xfrm>
              <a:off x="38519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3" y="102411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bk object 83"/>
            <p:cNvSpPr/>
            <p:nvPr/>
          </p:nvSpPr>
          <p:spPr>
            <a:xfrm>
              <a:off x="37716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bk object 84"/>
            <p:cNvSpPr/>
            <p:nvPr/>
          </p:nvSpPr>
          <p:spPr>
            <a:xfrm>
              <a:off x="369140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1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bk object 85"/>
            <p:cNvSpPr/>
            <p:nvPr/>
          </p:nvSpPr>
          <p:spPr>
            <a:xfrm>
              <a:off x="361109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bk object 86"/>
            <p:cNvSpPr/>
            <p:nvPr/>
          </p:nvSpPr>
          <p:spPr>
            <a:xfrm>
              <a:off x="353083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1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bk object 87"/>
            <p:cNvSpPr/>
            <p:nvPr/>
          </p:nvSpPr>
          <p:spPr>
            <a:xfrm>
              <a:off x="345059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4" y="102411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bk object 88"/>
            <p:cNvSpPr/>
            <p:nvPr/>
          </p:nvSpPr>
          <p:spPr>
            <a:xfrm>
              <a:off x="337030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4" y="102411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bk object 89"/>
            <p:cNvSpPr/>
            <p:nvPr/>
          </p:nvSpPr>
          <p:spPr>
            <a:xfrm>
              <a:off x="329008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1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bk object 90"/>
            <p:cNvSpPr/>
            <p:nvPr/>
          </p:nvSpPr>
          <p:spPr>
            <a:xfrm>
              <a:off x="320977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1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bk object 91"/>
            <p:cNvSpPr/>
            <p:nvPr/>
          </p:nvSpPr>
          <p:spPr>
            <a:xfrm>
              <a:off x="312950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7" y="102411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bk object 92"/>
            <p:cNvSpPr/>
            <p:nvPr/>
          </p:nvSpPr>
          <p:spPr>
            <a:xfrm>
              <a:off x="304274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1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bk object 93"/>
            <p:cNvSpPr/>
            <p:nvPr/>
          </p:nvSpPr>
          <p:spPr>
            <a:xfrm>
              <a:off x="296248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bk object 94"/>
            <p:cNvSpPr/>
            <p:nvPr/>
          </p:nvSpPr>
          <p:spPr>
            <a:xfrm>
              <a:off x="288220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bk object 95"/>
            <p:cNvSpPr/>
            <p:nvPr/>
          </p:nvSpPr>
          <p:spPr>
            <a:xfrm>
              <a:off x="280195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bk object 96"/>
            <p:cNvSpPr/>
            <p:nvPr/>
          </p:nvSpPr>
          <p:spPr>
            <a:xfrm>
              <a:off x="272167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4" y="10241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bk object 97"/>
            <p:cNvSpPr/>
            <p:nvPr/>
          </p:nvSpPr>
          <p:spPr>
            <a:xfrm>
              <a:off x="264141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bk object 98"/>
            <p:cNvSpPr/>
            <p:nvPr/>
          </p:nvSpPr>
          <p:spPr>
            <a:xfrm>
              <a:off x="256115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bk object 99"/>
            <p:cNvSpPr/>
            <p:nvPr/>
          </p:nvSpPr>
          <p:spPr>
            <a:xfrm>
              <a:off x="248086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1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bk object 100"/>
            <p:cNvSpPr/>
            <p:nvPr/>
          </p:nvSpPr>
          <p:spPr>
            <a:xfrm>
              <a:off x="240063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bk object 101"/>
            <p:cNvSpPr/>
            <p:nvPr/>
          </p:nvSpPr>
          <p:spPr>
            <a:xfrm>
              <a:off x="232035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bk object 102"/>
            <p:cNvSpPr/>
            <p:nvPr/>
          </p:nvSpPr>
          <p:spPr>
            <a:xfrm>
              <a:off x="224008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bk object 103"/>
            <p:cNvSpPr/>
            <p:nvPr/>
          </p:nvSpPr>
          <p:spPr>
            <a:xfrm>
              <a:off x="21598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5" y="102411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bk object 104"/>
            <p:cNvSpPr/>
            <p:nvPr/>
          </p:nvSpPr>
          <p:spPr>
            <a:xfrm>
              <a:off x="207953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bk object 105"/>
            <p:cNvSpPr/>
            <p:nvPr/>
          </p:nvSpPr>
          <p:spPr>
            <a:xfrm>
              <a:off x="199931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5" y="102411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bk object 106"/>
            <p:cNvSpPr/>
            <p:nvPr/>
          </p:nvSpPr>
          <p:spPr>
            <a:xfrm>
              <a:off x="191901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bk object 107"/>
            <p:cNvSpPr/>
            <p:nvPr/>
          </p:nvSpPr>
          <p:spPr>
            <a:xfrm>
              <a:off x="183873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1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bk object 108"/>
            <p:cNvSpPr/>
            <p:nvPr/>
          </p:nvSpPr>
          <p:spPr>
            <a:xfrm>
              <a:off x="17584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bk object 109"/>
            <p:cNvSpPr/>
            <p:nvPr/>
          </p:nvSpPr>
          <p:spPr>
            <a:xfrm>
              <a:off x="167820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bk object 110"/>
            <p:cNvSpPr/>
            <p:nvPr/>
          </p:nvSpPr>
          <p:spPr>
            <a:xfrm>
              <a:off x="15979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bk object 111"/>
            <p:cNvSpPr/>
            <p:nvPr/>
          </p:nvSpPr>
          <p:spPr>
            <a:xfrm>
              <a:off x="151768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6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bk object 112"/>
            <p:cNvSpPr/>
            <p:nvPr/>
          </p:nvSpPr>
          <p:spPr>
            <a:xfrm>
              <a:off x="14374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bk object 113"/>
            <p:cNvSpPr/>
            <p:nvPr/>
          </p:nvSpPr>
          <p:spPr>
            <a:xfrm>
              <a:off x="135715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bk object 114"/>
            <p:cNvSpPr/>
            <p:nvPr/>
          </p:nvSpPr>
          <p:spPr>
            <a:xfrm>
              <a:off x="127686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bk object 115"/>
            <p:cNvSpPr/>
            <p:nvPr/>
          </p:nvSpPr>
          <p:spPr>
            <a:xfrm>
              <a:off x="119663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bk object 116"/>
            <p:cNvSpPr/>
            <p:nvPr/>
          </p:nvSpPr>
          <p:spPr>
            <a:xfrm>
              <a:off x="11163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2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bk object 117"/>
            <p:cNvSpPr/>
            <p:nvPr/>
          </p:nvSpPr>
          <p:spPr>
            <a:xfrm>
              <a:off x="103606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bk object 118"/>
            <p:cNvSpPr/>
            <p:nvPr/>
          </p:nvSpPr>
          <p:spPr>
            <a:xfrm>
              <a:off x="95582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2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bk object 119"/>
            <p:cNvSpPr/>
            <p:nvPr/>
          </p:nvSpPr>
          <p:spPr>
            <a:xfrm>
              <a:off x="87554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bk object 120"/>
            <p:cNvSpPr/>
            <p:nvPr/>
          </p:nvSpPr>
          <p:spPr>
            <a:xfrm>
              <a:off x="79531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2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bk object 121"/>
            <p:cNvSpPr/>
            <p:nvPr/>
          </p:nvSpPr>
          <p:spPr>
            <a:xfrm>
              <a:off x="7150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0" y="102412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bk object 122"/>
            <p:cNvSpPr/>
            <p:nvPr/>
          </p:nvSpPr>
          <p:spPr>
            <a:xfrm>
              <a:off x="6347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bk object 123"/>
            <p:cNvSpPr/>
            <p:nvPr/>
          </p:nvSpPr>
          <p:spPr>
            <a:xfrm>
              <a:off x="55450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bk object 124"/>
            <p:cNvSpPr/>
            <p:nvPr/>
          </p:nvSpPr>
          <p:spPr>
            <a:xfrm>
              <a:off x="47419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bk object 125"/>
            <p:cNvSpPr/>
            <p:nvPr/>
          </p:nvSpPr>
          <p:spPr>
            <a:xfrm>
              <a:off x="39397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2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bk object 126"/>
            <p:cNvSpPr/>
            <p:nvPr/>
          </p:nvSpPr>
          <p:spPr>
            <a:xfrm>
              <a:off x="31369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2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bk object 127"/>
            <p:cNvSpPr/>
            <p:nvPr/>
          </p:nvSpPr>
          <p:spPr>
            <a:xfrm>
              <a:off x="23340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1" y="102412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bk object 128"/>
            <p:cNvSpPr/>
            <p:nvPr/>
          </p:nvSpPr>
          <p:spPr>
            <a:xfrm>
              <a:off x="15316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bk object 129"/>
            <p:cNvSpPr/>
            <p:nvPr/>
          </p:nvSpPr>
          <p:spPr>
            <a:xfrm>
              <a:off x="7287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3" y="102412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bk object 130"/>
            <p:cNvSpPr/>
            <p:nvPr/>
          </p:nvSpPr>
          <p:spPr>
            <a:xfrm>
              <a:off x="0" y="13593"/>
              <a:ext cx="549910" cy="1010919"/>
            </a:xfrm>
            <a:custGeom>
              <a:avLst/>
              <a:gdLst/>
              <a:ahLst/>
              <a:cxnLst/>
              <a:rect l="l" t="t" r="r" b="b"/>
              <a:pathLst>
                <a:path w="549910" h="1010919">
                  <a:moveTo>
                    <a:pt x="549779" y="101053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bk object 131"/>
            <p:cNvSpPr/>
            <p:nvPr/>
          </p:nvSpPr>
          <p:spPr>
            <a:xfrm>
              <a:off x="0" y="161111"/>
              <a:ext cx="469900" cy="863600"/>
            </a:xfrm>
            <a:custGeom>
              <a:avLst/>
              <a:gdLst/>
              <a:ahLst/>
              <a:cxnLst/>
              <a:rect l="l" t="t" r="r" b="b"/>
              <a:pathLst>
                <a:path w="469900" h="863600">
                  <a:moveTo>
                    <a:pt x="469519" y="8630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bk object 132"/>
            <p:cNvSpPr/>
            <p:nvPr/>
          </p:nvSpPr>
          <p:spPr>
            <a:xfrm>
              <a:off x="0" y="308670"/>
              <a:ext cx="389255" cy="715645"/>
            </a:xfrm>
            <a:custGeom>
              <a:avLst/>
              <a:gdLst/>
              <a:ahLst/>
              <a:cxnLst/>
              <a:rect l="l" t="t" r="r" b="b"/>
              <a:pathLst>
                <a:path w="389255" h="715644">
                  <a:moveTo>
                    <a:pt x="389240" y="71545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bk object 133"/>
            <p:cNvSpPr/>
            <p:nvPr/>
          </p:nvSpPr>
          <p:spPr>
            <a:xfrm>
              <a:off x="0" y="456174"/>
              <a:ext cx="309245" cy="568325"/>
            </a:xfrm>
            <a:custGeom>
              <a:avLst/>
              <a:gdLst/>
              <a:ahLst/>
              <a:cxnLst/>
              <a:rect l="l" t="t" r="r" b="b"/>
              <a:pathLst>
                <a:path w="309245" h="568325">
                  <a:moveTo>
                    <a:pt x="308992" y="56795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bk object 134"/>
            <p:cNvSpPr/>
            <p:nvPr/>
          </p:nvSpPr>
          <p:spPr>
            <a:xfrm>
              <a:off x="0" y="603695"/>
              <a:ext cx="229235" cy="421005"/>
            </a:xfrm>
            <a:custGeom>
              <a:avLst/>
              <a:gdLst/>
              <a:ahLst/>
              <a:cxnLst/>
              <a:rect l="l" t="t" r="r" b="b"/>
              <a:pathLst>
                <a:path w="229235" h="421005">
                  <a:moveTo>
                    <a:pt x="228732" y="42043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bk object 135"/>
            <p:cNvSpPr/>
            <p:nvPr/>
          </p:nvSpPr>
          <p:spPr>
            <a:xfrm>
              <a:off x="0" y="751256"/>
              <a:ext cx="148590" cy="273050"/>
            </a:xfrm>
            <a:custGeom>
              <a:avLst/>
              <a:gdLst/>
              <a:ahLst/>
              <a:cxnLst/>
              <a:rect l="l" t="t" r="r" b="b"/>
              <a:pathLst>
                <a:path w="148590" h="273050">
                  <a:moveTo>
                    <a:pt x="148454" y="27287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bk object 136"/>
            <p:cNvSpPr/>
            <p:nvPr/>
          </p:nvSpPr>
          <p:spPr>
            <a:xfrm>
              <a:off x="0" y="898760"/>
              <a:ext cx="68580" cy="125730"/>
            </a:xfrm>
            <a:custGeom>
              <a:avLst/>
              <a:gdLst/>
              <a:ahLst/>
              <a:cxnLst/>
              <a:rect l="l" t="t" r="r" b="b"/>
              <a:pathLst>
                <a:path w="68580" h="125730">
                  <a:moveTo>
                    <a:pt x="68204" y="12536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bk object 137"/>
            <p:cNvSpPr/>
            <p:nvPr/>
          </p:nvSpPr>
          <p:spPr>
            <a:xfrm>
              <a:off x="0" y="1051052"/>
              <a:ext cx="12189460" cy="91440"/>
            </a:xfrm>
            <a:custGeom>
              <a:avLst/>
              <a:gdLst/>
              <a:ahLst/>
              <a:cxnLst/>
              <a:rect l="l" t="t" r="r" b="b"/>
              <a:pathLst>
                <a:path w="12189460" h="91440">
                  <a:moveTo>
                    <a:pt x="0" y="91439"/>
                  </a:moveTo>
                  <a:lnTo>
                    <a:pt x="12188952" y="91439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91439"/>
                  </a:lnTo>
                  <a:close/>
                </a:path>
              </a:pathLst>
            </a:custGeom>
            <a:solidFill>
              <a:srgbClr val="01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552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3865"/>
            <a:ext cx="10515600" cy="5519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0" y="2523745"/>
            <a:ext cx="10515600" cy="32769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aseline="0">
                <a:latin typeface="Arial" charset="0"/>
              </a:defRPr>
            </a:lvl1pPr>
            <a:lvl2pPr marL="457200" indent="0">
              <a:buFontTx/>
              <a:buNone/>
              <a:defRPr sz="1800" baseline="0">
                <a:latin typeface="Arial" charset="0"/>
              </a:defRPr>
            </a:lvl2pPr>
            <a:lvl3pPr marL="914400" indent="0">
              <a:buFontTx/>
              <a:buNone/>
              <a:defRPr sz="1800" baseline="0">
                <a:latin typeface="Arial" charset="0"/>
              </a:defRPr>
            </a:lvl3pPr>
            <a:lvl4pPr marL="1371600" indent="0">
              <a:buFontTx/>
              <a:buNone/>
              <a:defRPr sz="1800" baseline="0">
                <a:latin typeface="Arial" charset="0"/>
              </a:defRPr>
            </a:lvl4pPr>
            <a:lvl5pPr marL="1828800" indent="0">
              <a:buFontTx/>
              <a:buNone/>
              <a:defRPr sz="1800" baseline="0">
                <a:latin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object 95"/>
          <p:cNvSpPr/>
          <p:nvPr userDrawn="1"/>
        </p:nvSpPr>
        <p:spPr>
          <a:xfrm>
            <a:off x="0" y="6554216"/>
            <a:ext cx="12192000" cy="73660"/>
          </a:xfrm>
          <a:custGeom>
            <a:avLst/>
            <a:gdLst/>
            <a:ahLst/>
            <a:cxnLst/>
            <a:rect l="l" t="t" r="r" b="b"/>
            <a:pathLst>
              <a:path w="9144000" h="73659">
                <a:moveTo>
                  <a:pt x="0" y="73151"/>
                </a:moveTo>
                <a:lnTo>
                  <a:pt x="9144000" y="73151"/>
                </a:lnTo>
                <a:lnTo>
                  <a:pt x="9144000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02" name="object 96"/>
          <p:cNvSpPr/>
          <p:nvPr userDrawn="1"/>
        </p:nvSpPr>
        <p:spPr>
          <a:xfrm>
            <a:off x="0" y="6656501"/>
            <a:ext cx="12192000" cy="201930"/>
          </a:xfrm>
          <a:custGeom>
            <a:avLst/>
            <a:gdLst/>
            <a:ahLst/>
            <a:cxnLst/>
            <a:rect l="l" t="t" r="r" b="b"/>
            <a:pathLst>
              <a:path w="9144000" h="201929">
                <a:moveTo>
                  <a:pt x="0" y="201498"/>
                </a:moveTo>
                <a:lnTo>
                  <a:pt x="9144000" y="201498"/>
                </a:lnTo>
                <a:lnTo>
                  <a:pt x="9144000" y="0"/>
                </a:lnTo>
                <a:lnTo>
                  <a:pt x="0" y="0"/>
                </a:lnTo>
                <a:lnTo>
                  <a:pt x="0" y="201498"/>
                </a:lnTo>
                <a:close/>
              </a:path>
            </a:pathLst>
          </a:custGeom>
          <a:solidFill>
            <a:srgbClr val="B0810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1640079"/>
            <a:ext cx="8443807" cy="4325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2434398"/>
            <a:ext cx="8443807" cy="34919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1924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0769B-A08A-F84A-853F-87C289B91E36}" type="datetimeFigureOut">
              <a:rPr lang="en-US" smtClean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1924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924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EB2EB-69F8-D948-986A-A0FFB8F3ADC8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225" name="Group 224"/>
          <p:cNvGrpSpPr/>
          <p:nvPr userDrawn="1"/>
        </p:nvGrpSpPr>
        <p:grpSpPr>
          <a:xfrm>
            <a:off x="0" y="0"/>
            <a:ext cx="12189460" cy="6056629"/>
            <a:chOff x="0" y="0"/>
            <a:chExt cx="12189460" cy="6056629"/>
          </a:xfrm>
        </p:grpSpPr>
        <p:sp>
          <p:nvSpPr>
            <p:cNvPr id="226" name="bk object 16"/>
            <p:cNvSpPr/>
            <p:nvPr/>
          </p:nvSpPr>
          <p:spPr>
            <a:xfrm>
              <a:off x="9541764" y="1188719"/>
              <a:ext cx="2647315" cy="4867910"/>
            </a:xfrm>
            <a:custGeom>
              <a:avLst/>
              <a:gdLst/>
              <a:ahLst/>
              <a:cxnLst/>
              <a:rect l="l" t="t" r="r" b="b"/>
              <a:pathLst>
                <a:path w="2647315" h="4867910">
                  <a:moveTo>
                    <a:pt x="2647188" y="0"/>
                  </a:moveTo>
                  <a:lnTo>
                    <a:pt x="0" y="0"/>
                  </a:lnTo>
                  <a:lnTo>
                    <a:pt x="2647188" y="4867414"/>
                  </a:lnTo>
                  <a:lnTo>
                    <a:pt x="26471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bk object 17"/>
            <p:cNvSpPr/>
            <p:nvPr/>
          </p:nvSpPr>
          <p:spPr>
            <a:xfrm>
              <a:off x="9821332" y="254000"/>
              <a:ext cx="1859619" cy="5554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bk object 18"/>
            <p:cNvSpPr/>
            <p:nvPr/>
          </p:nvSpPr>
          <p:spPr>
            <a:xfrm>
              <a:off x="0" y="0"/>
              <a:ext cx="9469120" cy="1024255"/>
            </a:xfrm>
            <a:custGeom>
              <a:avLst/>
              <a:gdLst/>
              <a:ahLst/>
              <a:cxnLst/>
              <a:rect l="l" t="t" r="r" b="b"/>
              <a:pathLst>
                <a:path w="9469120" h="1024255">
                  <a:moveTo>
                    <a:pt x="8920264" y="0"/>
                  </a:moveTo>
                  <a:lnTo>
                    <a:pt x="0" y="0"/>
                  </a:lnTo>
                  <a:lnTo>
                    <a:pt x="0" y="1024128"/>
                  </a:lnTo>
                  <a:lnTo>
                    <a:pt x="9468612" y="1024089"/>
                  </a:lnTo>
                  <a:lnTo>
                    <a:pt x="8920264" y="0"/>
                  </a:lnTo>
                  <a:close/>
                </a:path>
              </a:pathLst>
            </a:custGeom>
            <a:solidFill>
              <a:srgbClr val="B082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bk object 19"/>
            <p:cNvSpPr/>
            <p:nvPr/>
          </p:nvSpPr>
          <p:spPr>
            <a:xfrm>
              <a:off x="891135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8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bk object 20"/>
            <p:cNvSpPr/>
            <p:nvPr/>
          </p:nvSpPr>
          <p:spPr>
            <a:xfrm>
              <a:off x="883106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2" y="102409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bk object 21"/>
            <p:cNvSpPr/>
            <p:nvPr/>
          </p:nvSpPr>
          <p:spPr>
            <a:xfrm>
              <a:off x="875082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0" y="102409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bk object 22"/>
            <p:cNvSpPr/>
            <p:nvPr/>
          </p:nvSpPr>
          <p:spPr>
            <a:xfrm>
              <a:off x="867055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0" y="102409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bk object 23"/>
            <p:cNvSpPr/>
            <p:nvPr/>
          </p:nvSpPr>
          <p:spPr>
            <a:xfrm>
              <a:off x="859029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bk object 24"/>
            <p:cNvSpPr/>
            <p:nvPr/>
          </p:nvSpPr>
          <p:spPr>
            <a:xfrm>
              <a:off x="851000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bk object 25"/>
            <p:cNvSpPr/>
            <p:nvPr/>
          </p:nvSpPr>
          <p:spPr>
            <a:xfrm>
              <a:off x="842974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bk object 26"/>
            <p:cNvSpPr/>
            <p:nvPr/>
          </p:nvSpPr>
          <p:spPr>
            <a:xfrm>
              <a:off x="834947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bk object 27"/>
            <p:cNvSpPr/>
            <p:nvPr/>
          </p:nvSpPr>
          <p:spPr>
            <a:xfrm>
              <a:off x="826921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bk object 28"/>
            <p:cNvSpPr/>
            <p:nvPr/>
          </p:nvSpPr>
          <p:spPr>
            <a:xfrm>
              <a:off x="818895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bk object 29"/>
            <p:cNvSpPr/>
            <p:nvPr/>
          </p:nvSpPr>
          <p:spPr>
            <a:xfrm>
              <a:off x="81086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1" y="102409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bk object 30"/>
            <p:cNvSpPr/>
            <p:nvPr/>
          </p:nvSpPr>
          <p:spPr>
            <a:xfrm>
              <a:off x="802841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bk object 31"/>
            <p:cNvSpPr/>
            <p:nvPr/>
          </p:nvSpPr>
          <p:spPr>
            <a:xfrm>
              <a:off x="79481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2" y="102409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bk object 32"/>
            <p:cNvSpPr/>
            <p:nvPr/>
          </p:nvSpPr>
          <p:spPr>
            <a:xfrm>
              <a:off x="786788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bk object 33"/>
            <p:cNvSpPr/>
            <p:nvPr/>
          </p:nvSpPr>
          <p:spPr>
            <a:xfrm>
              <a:off x="778498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2" y="102409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bk object 34"/>
            <p:cNvSpPr/>
            <p:nvPr/>
          </p:nvSpPr>
          <p:spPr>
            <a:xfrm>
              <a:off x="770471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bk object 35"/>
            <p:cNvSpPr/>
            <p:nvPr/>
          </p:nvSpPr>
          <p:spPr>
            <a:xfrm>
              <a:off x="762445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bk object 36"/>
            <p:cNvSpPr/>
            <p:nvPr/>
          </p:nvSpPr>
          <p:spPr>
            <a:xfrm>
              <a:off x="754416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bk object 37"/>
            <p:cNvSpPr/>
            <p:nvPr/>
          </p:nvSpPr>
          <p:spPr>
            <a:xfrm>
              <a:off x="746391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3" y="102409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bk object 38"/>
            <p:cNvSpPr/>
            <p:nvPr/>
          </p:nvSpPr>
          <p:spPr>
            <a:xfrm>
              <a:off x="738365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bk object 39"/>
            <p:cNvSpPr/>
            <p:nvPr/>
          </p:nvSpPr>
          <p:spPr>
            <a:xfrm>
              <a:off x="730339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bk object 40"/>
            <p:cNvSpPr/>
            <p:nvPr/>
          </p:nvSpPr>
          <p:spPr>
            <a:xfrm>
              <a:off x="72231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4" y="102409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bk object 41"/>
            <p:cNvSpPr/>
            <p:nvPr/>
          </p:nvSpPr>
          <p:spPr>
            <a:xfrm>
              <a:off x="714284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bk object 42"/>
            <p:cNvSpPr/>
            <p:nvPr/>
          </p:nvSpPr>
          <p:spPr>
            <a:xfrm>
              <a:off x="706257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bk object 43"/>
            <p:cNvSpPr/>
            <p:nvPr/>
          </p:nvSpPr>
          <p:spPr>
            <a:xfrm>
              <a:off x="69823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bk object 44"/>
            <p:cNvSpPr/>
            <p:nvPr/>
          </p:nvSpPr>
          <p:spPr>
            <a:xfrm>
              <a:off x="690204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bk object 45"/>
            <p:cNvSpPr/>
            <p:nvPr/>
          </p:nvSpPr>
          <p:spPr>
            <a:xfrm>
              <a:off x="68217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bk object 46"/>
            <p:cNvSpPr/>
            <p:nvPr/>
          </p:nvSpPr>
          <p:spPr>
            <a:xfrm>
              <a:off x="674149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09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bk object 47"/>
            <p:cNvSpPr/>
            <p:nvPr/>
          </p:nvSpPr>
          <p:spPr>
            <a:xfrm>
              <a:off x="666125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bk object 48"/>
            <p:cNvSpPr/>
            <p:nvPr/>
          </p:nvSpPr>
          <p:spPr>
            <a:xfrm>
              <a:off x="658098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09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bk object 49"/>
            <p:cNvSpPr/>
            <p:nvPr/>
          </p:nvSpPr>
          <p:spPr>
            <a:xfrm>
              <a:off x="65007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bk object 50"/>
            <p:cNvSpPr/>
            <p:nvPr/>
          </p:nvSpPr>
          <p:spPr>
            <a:xfrm>
              <a:off x="642046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09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bk object 51"/>
            <p:cNvSpPr/>
            <p:nvPr/>
          </p:nvSpPr>
          <p:spPr>
            <a:xfrm>
              <a:off x="634017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10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bk object 52"/>
            <p:cNvSpPr/>
            <p:nvPr/>
          </p:nvSpPr>
          <p:spPr>
            <a:xfrm>
              <a:off x="625990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5" y="102410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bk object 53"/>
            <p:cNvSpPr/>
            <p:nvPr/>
          </p:nvSpPr>
          <p:spPr>
            <a:xfrm>
              <a:off x="617964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bk object 54"/>
            <p:cNvSpPr/>
            <p:nvPr/>
          </p:nvSpPr>
          <p:spPr>
            <a:xfrm>
              <a:off x="609938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bk object 55"/>
            <p:cNvSpPr/>
            <p:nvPr/>
          </p:nvSpPr>
          <p:spPr>
            <a:xfrm>
              <a:off x="601911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bk object 56"/>
            <p:cNvSpPr/>
            <p:nvPr/>
          </p:nvSpPr>
          <p:spPr>
            <a:xfrm>
              <a:off x="593885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bk object 57"/>
            <p:cNvSpPr/>
            <p:nvPr/>
          </p:nvSpPr>
          <p:spPr>
            <a:xfrm>
              <a:off x="585858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6" y="102410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bk object 58"/>
            <p:cNvSpPr/>
            <p:nvPr/>
          </p:nvSpPr>
          <p:spPr>
            <a:xfrm>
              <a:off x="577831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bk object 59"/>
            <p:cNvSpPr/>
            <p:nvPr/>
          </p:nvSpPr>
          <p:spPr>
            <a:xfrm>
              <a:off x="569805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bk object 60"/>
            <p:cNvSpPr/>
            <p:nvPr/>
          </p:nvSpPr>
          <p:spPr>
            <a:xfrm>
              <a:off x="561775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9" y="102410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bk object 61"/>
            <p:cNvSpPr/>
            <p:nvPr/>
          </p:nvSpPr>
          <p:spPr>
            <a:xfrm>
              <a:off x="553749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bk object 62"/>
            <p:cNvSpPr/>
            <p:nvPr/>
          </p:nvSpPr>
          <p:spPr>
            <a:xfrm>
              <a:off x="545725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10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bk object 63"/>
            <p:cNvSpPr/>
            <p:nvPr/>
          </p:nvSpPr>
          <p:spPr>
            <a:xfrm>
              <a:off x="537699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7" y="102410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bk object 64"/>
            <p:cNvSpPr/>
            <p:nvPr/>
          </p:nvSpPr>
          <p:spPr>
            <a:xfrm>
              <a:off x="52967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9" y="102410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bk object 65"/>
            <p:cNvSpPr/>
            <p:nvPr/>
          </p:nvSpPr>
          <p:spPr>
            <a:xfrm>
              <a:off x="521643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bk object 66"/>
            <p:cNvSpPr/>
            <p:nvPr/>
          </p:nvSpPr>
          <p:spPr>
            <a:xfrm>
              <a:off x="513616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bk object 67"/>
            <p:cNvSpPr/>
            <p:nvPr/>
          </p:nvSpPr>
          <p:spPr>
            <a:xfrm>
              <a:off x="505590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bk object 68"/>
            <p:cNvSpPr/>
            <p:nvPr/>
          </p:nvSpPr>
          <p:spPr>
            <a:xfrm>
              <a:off x="497564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8" y="102410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bk object 69"/>
            <p:cNvSpPr/>
            <p:nvPr/>
          </p:nvSpPr>
          <p:spPr>
            <a:xfrm>
              <a:off x="48953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bk object 70"/>
            <p:cNvSpPr/>
            <p:nvPr/>
          </p:nvSpPr>
          <p:spPr>
            <a:xfrm>
              <a:off x="481510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bk object 71"/>
            <p:cNvSpPr/>
            <p:nvPr/>
          </p:nvSpPr>
          <p:spPr>
            <a:xfrm>
              <a:off x="47348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bk object 72"/>
            <p:cNvSpPr/>
            <p:nvPr/>
          </p:nvSpPr>
          <p:spPr>
            <a:xfrm>
              <a:off x="465457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bk object 73"/>
            <p:cNvSpPr/>
            <p:nvPr/>
          </p:nvSpPr>
          <p:spPr>
            <a:xfrm>
              <a:off x="457432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59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bk object 74"/>
            <p:cNvSpPr/>
            <p:nvPr/>
          </p:nvSpPr>
          <p:spPr>
            <a:xfrm>
              <a:off x="449405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bk object 75"/>
            <p:cNvSpPr/>
            <p:nvPr/>
          </p:nvSpPr>
          <p:spPr>
            <a:xfrm>
              <a:off x="441376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0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bk object 76"/>
            <p:cNvSpPr/>
            <p:nvPr/>
          </p:nvSpPr>
          <p:spPr>
            <a:xfrm>
              <a:off x="433352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bk object 77"/>
            <p:cNvSpPr/>
            <p:nvPr/>
          </p:nvSpPr>
          <p:spPr>
            <a:xfrm>
              <a:off x="42532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0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bk object 78"/>
            <p:cNvSpPr/>
            <p:nvPr/>
          </p:nvSpPr>
          <p:spPr>
            <a:xfrm>
              <a:off x="417296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bk object 79"/>
            <p:cNvSpPr/>
            <p:nvPr/>
          </p:nvSpPr>
          <p:spPr>
            <a:xfrm>
              <a:off x="409272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1" y="102410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bk object 80"/>
            <p:cNvSpPr/>
            <p:nvPr/>
          </p:nvSpPr>
          <p:spPr>
            <a:xfrm>
              <a:off x="401244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0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bk object 81"/>
            <p:cNvSpPr/>
            <p:nvPr/>
          </p:nvSpPr>
          <p:spPr>
            <a:xfrm>
              <a:off x="393220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0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bk object 82"/>
            <p:cNvSpPr/>
            <p:nvPr/>
          </p:nvSpPr>
          <p:spPr>
            <a:xfrm>
              <a:off x="38519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3" y="102411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bk object 83"/>
            <p:cNvSpPr/>
            <p:nvPr/>
          </p:nvSpPr>
          <p:spPr>
            <a:xfrm>
              <a:off x="37716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bk object 84"/>
            <p:cNvSpPr/>
            <p:nvPr/>
          </p:nvSpPr>
          <p:spPr>
            <a:xfrm>
              <a:off x="369140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1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bk object 85"/>
            <p:cNvSpPr/>
            <p:nvPr/>
          </p:nvSpPr>
          <p:spPr>
            <a:xfrm>
              <a:off x="361109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bk object 86"/>
            <p:cNvSpPr/>
            <p:nvPr/>
          </p:nvSpPr>
          <p:spPr>
            <a:xfrm>
              <a:off x="353083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1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bk object 87"/>
            <p:cNvSpPr/>
            <p:nvPr/>
          </p:nvSpPr>
          <p:spPr>
            <a:xfrm>
              <a:off x="345059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4" y="102411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bk object 88"/>
            <p:cNvSpPr/>
            <p:nvPr/>
          </p:nvSpPr>
          <p:spPr>
            <a:xfrm>
              <a:off x="337030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4" y="102411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bk object 89"/>
            <p:cNvSpPr/>
            <p:nvPr/>
          </p:nvSpPr>
          <p:spPr>
            <a:xfrm>
              <a:off x="329008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0" y="102411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bk object 90"/>
            <p:cNvSpPr/>
            <p:nvPr/>
          </p:nvSpPr>
          <p:spPr>
            <a:xfrm>
              <a:off x="320977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1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bk object 91"/>
            <p:cNvSpPr/>
            <p:nvPr/>
          </p:nvSpPr>
          <p:spPr>
            <a:xfrm>
              <a:off x="312950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7" y="102411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bk object 92"/>
            <p:cNvSpPr/>
            <p:nvPr/>
          </p:nvSpPr>
          <p:spPr>
            <a:xfrm>
              <a:off x="304274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2" y="102411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bk object 93"/>
            <p:cNvSpPr/>
            <p:nvPr/>
          </p:nvSpPr>
          <p:spPr>
            <a:xfrm>
              <a:off x="296248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bk object 94"/>
            <p:cNvSpPr/>
            <p:nvPr/>
          </p:nvSpPr>
          <p:spPr>
            <a:xfrm>
              <a:off x="288220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6" y="10241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bk object 95"/>
            <p:cNvSpPr/>
            <p:nvPr/>
          </p:nvSpPr>
          <p:spPr>
            <a:xfrm>
              <a:off x="280195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5" y="10241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bk object 96"/>
            <p:cNvSpPr/>
            <p:nvPr/>
          </p:nvSpPr>
          <p:spPr>
            <a:xfrm>
              <a:off x="272167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29" h="1024255">
                  <a:moveTo>
                    <a:pt x="557164" y="10241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bk object 97"/>
            <p:cNvSpPr/>
            <p:nvPr/>
          </p:nvSpPr>
          <p:spPr>
            <a:xfrm>
              <a:off x="264141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bk object 98"/>
            <p:cNvSpPr/>
            <p:nvPr/>
          </p:nvSpPr>
          <p:spPr>
            <a:xfrm>
              <a:off x="256115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bk object 99"/>
            <p:cNvSpPr/>
            <p:nvPr/>
          </p:nvSpPr>
          <p:spPr>
            <a:xfrm>
              <a:off x="248086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1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bk object 100"/>
            <p:cNvSpPr/>
            <p:nvPr/>
          </p:nvSpPr>
          <p:spPr>
            <a:xfrm>
              <a:off x="240063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bk object 101"/>
            <p:cNvSpPr/>
            <p:nvPr/>
          </p:nvSpPr>
          <p:spPr>
            <a:xfrm>
              <a:off x="232035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bk object 102"/>
            <p:cNvSpPr/>
            <p:nvPr/>
          </p:nvSpPr>
          <p:spPr>
            <a:xfrm>
              <a:off x="224008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4" y="102411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bk object 103"/>
            <p:cNvSpPr/>
            <p:nvPr/>
          </p:nvSpPr>
          <p:spPr>
            <a:xfrm>
              <a:off x="21598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5" y="102411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bk object 104"/>
            <p:cNvSpPr/>
            <p:nvPr/>
          </p:nvSpPr>
          <p:spPr>
            <a:xfrm>
              <a:off x="207953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bk object 105"/>
            <p:cNvSpPr/>
            <p:nvPr/>
          </p:nvSpPr>
          <p:spPr>
            <a:xfrm>
              <a:off x="199931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5" y="1024117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bk object 106"/>
            <p:cNvSpPr/>
            <p:nvPr/>
          </p:nvSpPr>
          <p:spPr>
            <a:xfrm>
              <a:off x="1919011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bk object 107"/>
            <p:cNvSpPr/>
            <p:nvPr/>
          </p:nvSpPr>
          <p:spPr>
            <a:xfrm>
              <a:off x="183873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1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bk object 108"/>
            <p:cNvSpPr/>
            <p:nvPr/>
          </p:nvSpPr>
          <p:spPr>
            <a:xfrm>
              <a:off x="175848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8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bk object 109"/>
            <p:cNvSpPr/>
            <p:nvPr/>
          </p:nvSpPr>
          <p:spPr>
            <a:xfrm>
              <a:off x="167820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bk object 110"/>
            <p:cNvSpPr/>
            <p:nvPr/>
          </p:nvSpPr>
          <p:spPr>
            <a:xfrm>
              <a:off x="15979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bk object 111"/>
            <p:cNvSpPr/>
            <p:nvPr/>
          </p:nvSpPr>
          <p:spPr>
            <a:xfrm>
              <a:off x="1517688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6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bk object 112"/>
            <p:cNvSpPr/>
            <p:nvPr/>
          </p:nvSpPr>
          <p:spPr>
            <a:xfrm>
              <a:off x="14374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19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bk object 113"/>
            <p:cNvSpPr/>
            <p:nvPr/>
          </p:nvSpPr>
          <p:spPr>
            <a:xfrm>
              <a:off x="135715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bk object 114"/>
            <p:cNvSpPr/>
            <p:nvPr/>
          </p:nvSpPr>
          <p:spPr>
            <a:xfrm>
              <a:off x="127686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bk object 115"/>
            <p:cNvSpPr/>
            <p:nvPr/>
          </p:nvSpPr>
          <p:spPr>
            <a:xfrm>
              <a:off x="119663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bk object 116"/>
            <p:cNvSpPr/>
            <p:nvPr/>
          </p:nvSpPr>
          <p:spPr>
            <a:xfrm>
              <a:off x="1116355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2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bk object 117"/>
            <p:cNvSpPr/>
            <p:nvPr/>
          </p:nvSpPr>
          <p:spPr>
            <a:xfrm>
              <a:off x="103606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bk object 118"/>
            <p:cNvSpPr/>
            <p:nvPr/>
          </p:nvSpPr>
          <p:spPr>
            <a:xfrm>
              <a:off x="95582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2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bk object 119"/>
            <p:cNvSpPr/>
            <p:nvPr/>
          </p:nvSpPr>
          <p:spPr>
            <a:xfrm>
              <a:off x="875546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bk object 120"/>
            <p:cNvSpPr/>
            <p:nvPr/>
          </p:nvSpPr>
          <p:spPr>
            <a:xfrm>
              <a:off x="79531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7" y="102412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bk object 121"/>
            <p:cNvSpPr/>
            <p:nvPr/>
          </p:nvSpPr>
          <p:spPr>
            <a:xfrm>
              <a:off x="715013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0" y="1024122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bk object 122"/>
            <p:cNvSpPr/>
            <p:nvPr/>
          </p:nvSpPr>
          <p:spPr>
            <a:xfrm>
              <a:off x="634727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bk object 123"/>
            <p:cNvSpPr/>
            <p:nvPr/>
          </p:nvSpPr>
          <p:spPr>
            <a:xfrm>
              <a:off x="55450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bk object 124"/>
            <p:cNvSpPr/>
            <p:nvPr/>
          </p:nvSpPr>
          <p:spPr>
            <a:xfrm>
              <a:off x="47419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2" y="1024123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bk object 125"/>
            <p:cNvSpPr/>
            <p:nvPr/>
          </p:nvSpPr>
          <p:spPr>
            <a:xfrm>
              <a:off x="39397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2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bk object 126"/>
            <p:cNvSpPr/>
            <p:nvPr/>
          </p:nvSpPr>
          <p:spPr>
            <a:xfrm>
              <a:off x="313690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8" y="102412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bk object 127"/>
            <p:cNvSpPr/>
            <p:nvPr/>
          </p:nvSpPr>
          <p:spPr>
            <a:xfrm>
              <a:off x="233404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1" y="102412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bk object 128"/>
            <p:cNvSpPr/>
            <p:nvPr/>
          </p:nvSpPr>
          <p:spPr>
            <a:xfrm>
              <a:off x="153162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69" y="102412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bk object 129"/>
            <p:cNvSpPr/>
            <p:nvPr/>
          </p:nvSpPr>
          <p:spPr>
            <a:xfrm>
              <a:off x="72879" y="0"/>
              <a:ext cx="557530" cy="1024255"/>
            </a:xfrm>
            <a:custGeom>
              <a:avLst/>
              <a:gdLst/>
              <a:ahLst/>
              <a:cxnLst/>
              <a:rect l="l" t="t" r="r" b="b"/>
              <a:pathLst>
                <a:path w="557530" h="1024255">
                  <a:moveTo>
                    <a:pt x="557173" y="1024125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bk object 130"/>
            <p:cNvSpPr/>
            <p:nvPr/>
          </p:nvSpPr>
          <p:spPr>
            <a:xfrm>
              <a:off x="0" y="13593"/>
              <a:ext cx="549910" cy="1010919"/>
            </a:xfrm>
            <a:custGeom>
              <a:avLst/>
              <a:gdLst/>
              <a:ahLst/>
              <a:cxnLst/>
              <a:rect l="l" t="t" r="r" b="b"/>
              <a:pathLst>
                <a:path w="549910" h="1010919">
                  <a:moveTo>
                    <a:pt x="549779" y="101053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bk object 131"/>
            <p:cNvSpPr/>
            <p:nvPr/>
          </p:nvSpPr>
          <p:spPr>
            <a:xfrm>
              <a:off x="0" y="161111"/>
              <a:ext cx="469900" cy="863600"/>
            </a:xfrm>
            <a:custGeom>
              <a:avLst/>
              <a:gdLst/>
              <a:ahLst/>
              <a:cxnLst/>
              <a:rect l="l" t="t" r="r" b="b"/>
              <a:pathLst>
                <a:path w="469900" h="863600">
                  <a:moveTo>
                    <a:pt x="469519" y="863014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bk object 132"/>
            <p:cNvSpPr/>
            <p:nvPr/>
          </p:nvSpPr>
          <p:spPr>
            <a:xfrm>
              <a:off x="0" y="308670"/>
              <a:ext cx="389255" cy="715645"/>
            </a:xfrm>
            <a:custGeom>
              <a:avLst/>
              <a:gdLst/>
              <a:ahLst/>
              <a:cxnLst/>
              <a:rect l="l" t="t" r="r" b="b"/>
              <a:pathLst>
                <a:path w="389255" h="715644">
                  <a:moveTo>
                    <a:pt x="389240" y="71545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bk object 133"/>
            <p:cNvSpPr/>
            <p:nvPr/>
          </p:nvSpPr>
          <p:spPr>
            <a:xfrm>
              <a:off x="0" y="456174"/>
              <a:ext cx="309245" cy="568325"/>
            </a:xfrm>
            <a:custGeom>
              <a:avLst/>
              <a:gdLst/>
              <a:ahLst/>
              <a:cxnLst/>
              <a:rect l="l" t="t" r="r" b="b"/>
              <a:pathLst>
                <a:path w="309245" h="568325">
                  <a:moveTo>
                    <a:pt x="308992" y="56795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bk object 134"/>
            <p:cNvSpPr/>
            <p:nvPr/>
          </p:nvSpPr>
          <p:spPr>
            <a:xfrm>
              <a:off x="0" y="603695"/>
              <a:ext cx="229235" cy="421005"/>
            </a:xfrm>
            <a:custGeom>
              <a:avLst/>
              <a:gdLst/>
              <a:ahLst/>
              <a:cxnLst/>
              <a:rect l="l" t="t" r="r" b="b"/>
              <a:pathLst>
                <a:path w="229235" h="421005">
                  <a:moveTo>
                    <a:pt x="228732" y="420431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bk object 135"/>
            <p:cNvSpPr/>
            <p:nvPr/>
          </p:nvSpPr>
          <p:spPr>
            <a:xfrm>
              <a:off x="0" y="751256"/>
              <a:ext cx="148590" cy="273050"/>
            </a:xfrm>
            <a:custGeom>
              <a:avLst/>
              <a:gdLst/>
              <a:ahLst/>
              <a:cxnLst/>
              <a:rect l="l" t="t" r="r" b="b"/>
              <a:pathLst>
                <a:path w="148590" h="273050">
                  <a:moveTo>
                    <a:pt x="148454" y="272870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bk object 136"/>
            <p:cNvSpPr/>
            <p:nvPr/>
          </p:nvSpPr>
          <p:spPr>
            <a:xfrm>
              <a:off x="0" y="898760"/>
              <a:ext cx="68580" cy="125730"/>
            </a:xfrm>
            <a:custGeom>
              <a:avLst/>
              <a:gdLst/>
              <a:ahLst/>
              <a:cxnLst/>
              <a:rect l="l" t="t" r="r" b="b"/>
              <a:pathLst>
                <a:path w="68580" h="125730">
                  <a:moveTo>
                    <a:pt x="68204" y="125366"/>
                  </a:moveTo>
                  <a:lnTo>
                    <a:pt x="0" y="0"/>
                  </a:lnTo>
                </a:path>
              </a:pathLst>
            </a:custGeom>
            <a:ln w="99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bk object 137"/>
            <p:cNvSpPr/>
            <p:nvPr/>
          </p:nvSpPr>
          <p:spPr>
            <a:xfrm>
              <a:off x="0" y="1051052"/>
              <a:ext cx="12189460" cy="91440"/>
            </a:xfrm>
            <a:custGeom>
              <a:avLst/>
              <a:gdLst/>
              <a:ahLst/>
              <a:cxnLst/>
              <a:rect l="l" t="t" r="r" b="b"/>
              <a:pathLst>
                <a:path w="12189460" h="91440">
                  <a:moveTo>
                    <a:pt x="0" y="91439"/>
                  </a:moveTo>
                  <a:lnTo>
                    <a:pt x="12188952" y="91439"/>
                  </a:lnTo>
                  <a:lnTo>
                    <a:pt x="12188952" y="0"/>
                  </a:lnTo>
                  <a:lnTo>
                    <a:pt x="0" y="0"/>
                  </a:lnTo>
                  <a:lnTo>
                    <a:pt x="0" y="91439"/>
                  </a:lnTo>
                  <a:close/>
                </a:path>
              </a:pathLst>
            </a:custGeom>
            <a:solidFill>
              <a:srgbClr val="0102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84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8" r:id="rId6"/>
    <p:sldLayoutId id="2147483669" r:id="rId7"/>
    <p:sldLayoutId id="2147483667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Impact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rkalyana@purdue.edu" TargetMode="External"/><Relationship Id="rId2" Type="http://schemas.openxmlformats.org/officeDocument/2006/relationships/hyperlink" Target="https://bit.ly/2ycNVlA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2FC6-B1F9-0A47-88EC-1F502B99A0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media modeling of human behavior in natural emergencies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83DD8-0C42-2C46-A952-43E55B36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Sorin Matei, Rajesh Kalyanam, Lan Zhao, Carol Song</a:t>
            </a:r>
          </a:p>
          <a:p>
            <a:r>
              <a:rPr lang="en-US" dirty="0"/>
              <a:t>PEARC ‘18</a:t>
            </a:r>
          </a:p>
          <a:p>
            <a:r>
              <a:rPr lang="en-US" dirty="0"/>
              <a:t>July 24, 2018</a:t>
            </a:r>
          </a:p>
        </p:txBody>
      </p:sp>
    </p:spTree>
    <p:extLst>
      <p:ext uri="{BB962C8B-B14F-4D97-AF65-F5344CB8AC3E}">
        <p14:creationId xmlns:p14="http://schemas.microsoft.com/office/powerpoint/2010/main" val="2942840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1EC-5AFE-4A4F-8194-A05B1DD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03" y="1794595"/>
            <a:ext cx="5975835" cy="1241213"/>
          </a:xfrm>
        </p:spPr>
        <p:txBody>
          <a:bodyPr>
            <a:normAutofit/>
          </a:bodyPr>
          <a:lstStyle/>
          <a:p>
            <a:r>
              <a:rPr lang="en-US" dirty="0"/>
              <a:t>system design – storage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26033-B335-8F4E-9E76-4B3FD855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8203" y="2403231"/>
            <a:ext cx="7025957" cy="40092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efficient retrieval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both schema-based and schema-less data query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Scalability, separation of individual data collection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Enable automatic, rich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Ingest data for each collection process into a separate Elasticsearch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Coerce data into data types enabling simple analytics; e.g. </a:t>
            </a:r>
            <a:r>
              <a:rPr lang="en-US" sz="2400" dirty="0" err="1"/>
              <a:t>geo_point</a:t>
            </a:r>
            <a:r>
              <a:rPr lang="en-US" sz="2400" dirty="0"/>
              <a:t>, floating point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D3CB3562-8895-A14E-A6E7-918BEACB1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539" r="15539"/>
          <a:stretch>
            <a:fillRect/>
          </a:stretch>
        </p:blipFill>
        <p:spPr>
          <a:xfrm>
            <a:off x="393192" y="1883752"/>
            <a:ext cx="1267968" cy="1152056"/>
          </a:xfrm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27520B-9E81-D64F-9557-27D9870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3" y="2046393"/>
            <a:ext cx="737616" cy="73761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F7C72D-1788-0246-BC8F-063699151218}"/>
              </a:ext>
            </a:extLst>
          </p:cNvPr>
          <p:cNvGrpSpPr/>
          <p:nvPr/>
        </p:nvGrpSpPr>
        <p:grpSpPr>
          <a:xfrm>
            <a:off x="104094" y="2960597"/>
            <a:ext cx="2949110" cy="3539138"/>
            <a:chOff x="104094" y="2960597"/>
            <a:chExt cx="2949110" cy="35391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A0CE17-6F5F-2A44-AFF2-DCF45A969698}"/>
                </a:ext>
              </a:extLst>
            </p:cNvPr>
            <p:cNvGrpSpPr/>
            <p:nvPr/>
          </p:nvGrpSpPr>
          <p:grpSpPr>
            <a:xfrm>
              <a:off x="316588" y="2960597"/>
              <a:ext cx="2341411" cy="3271625"/>
              <a:chOff x="316588" y="2960597"/>
              <a:chExt cx="2341411" cy="3271625"/>
            </a:xfrm>
          </p:grpSpPr>
          <p:pic>
            <p:nvPicPr>
              <p:cNvPr id="39" name="Graphic 38" descr="Filter">
                <a:extLst>
                  <a:ext uri="{FF2B5EF4-FFF2-40B4-BE49-F238E27FC236}">
                    <a16:creationId xmlns:a16="http://schemas.microsoft.com/office/drawing/2014/main" id="{B8D81D9F-761A-3748-9066-9BBD5143B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71952" y="3399691"/>
                <a:ext cx="509955" cy="509955"/>
              </a:xfrm>
              <a:prstGeom prst="rect">
                <a:avLst/>
              </a:prstGeom>
            </p:spPr>
          </p:pic>
          <p:pic>
            <p:nvPicPr>
              <p:cNvPr id="41" name="Graphic 40" descr="Gears">
                <a:extLst>
                  <a:ext uri="{FF2B5EF4-FFF2-40B4-BE49-F238E27FC236}">
                    <a16:creationId xmlns:a16="http://schemas.microsoft.com/office/drawing/2014/main" id="{71F1E4D4-E752-F14C-B8BD-0152DBC7C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59254" y="4466492"/>
                <a:ext cx="515815" cy="515815"/>
              </a:xfrm>
              <a:prstGeom prst="rect">
                <a:avLst/>
              </a:prstGeom>
            </p:spPr>
          </p:pic>
          <p:pic>
            <p:nvPicPr>
              <p:cNvPr id="43" name="Graphic 42" descr="Database">
                <a:extLst>
                  <a:ext uri="{FF2B5EF4-FFF2-40B4-BE49-F238E27FC236}">
                    <a16:creationId xmlns:a16="http://schemas.microsoft.com/office/drawing/2014/main" id="{0546ECDD-074F-EE40-AD4E-90B49D71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6588" y="5616761"/>
                <a:ext cx="592015" cy="592015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45" name="Graphic 44" descr="UpwardTrend_LTR">
                <a:extLst>
                  <a:ext uri="{FF2B5EF4-FFF2-40B4-BE49-F238E27FC236}">
                    <a16:creationId xmlns:a16="http://schemas.microsoft.com/office/drawing/2014/main" id="{F48C49BF-6EF2-3845-A7A8-964717FA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19091" y="5593314"/>
                <a:ext cx="638908" cy="638908"/>
              </a:xfrm>
              <a:prstGeom prst="rect">
                <a:avLst/>
              </a:prstGeom>
            </p:spPr>
          </p:pic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5DB546CB-C699-624F-A6D1-6E88DD91E49A}"/>
                  </a:ext>
                </a:extLst>
              </p:cNvPr>
              <p:cNvSpPr/>
              <p:nvPr/>
            </p:nvSpPr>
            <p:spPr>
              <a:xfrm rot="2736222">
                <a:off x="999621" y="3098253"/>
                <a:ext cx="443070" cy="16775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95F379A1-9A3A-5B43-BD68-EE9CEC3B6F59}"/>
                  </a:ext>
                </a:extLst>
              </p:cNvPr>
              <p:cNvSpPr/>
              <p:nvPr/>
            </p:nvSpPr>
            <p:spPr>
              <a:xfrm rot="8471334">
                <a:off x="1594123" y="3049307"/>
                <a:ext cx="720981" cy="13922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917F14CE-2208-1D4E-93FD-B073AFE09A1B}"/>
                  </a:ext>
                </a:extLst>
              </p:cNvPr>
              <p:cNvSpPr/>
              <p:nvPr/>
            </p:nvSpPr>
            <p:spPr>
              <a:xfrm rot="5400000" flipV="1">
                <a:off x="1305394" y="4063587"/>
                <a:ext cx="443070" cy="13518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9A5917D1-90F6-EE4F-BCB0-156CB0B37870}"/>
                  </a:ext>
                </a:extLst>
              </p:cNvPr>
              <p:cNvSpPr/>
              <p:nvPr/>
            </p:nvSpPr>
            <p:spPr>
              <a:xfrm rot="7479021" flipV="1">
                <a:off x="635051" y="5246159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2064846B-1A87-D54D-A11B-0389D604DB42}"/>
                  </a:ext>
                </a:extLst>
              </p:cNvPr>
              <p:cNvSpPr/>
              <p:nvPr/>
            </p:nvSpPr>
            <p:spPr>
              <a:xfrm flipV="1">
                <a:off x="963054" y="5841190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D5A22F-301C-AB49-869E-BEAF4306E950}"/>
                </a:ext>
              </a:extLst>
            </p:cNvPr>
            <p:cNvSpPr txBox="1"/>
            <p:nvPr/>
          </p:nvSpPr>
          <p:spPr>
            <a:xfrm>
              <a:off x="1683633" y="3458226"/>
              <a:ext cx="83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Filter for relevance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CFE9B3-65DB-274C-9B6B-CB7907984EC7}"/>
                </a:ext>
              </a:extLst>
            </p:cNvPr>
            <p:cNvSpPr txBox="1"/>
            <p:nvPr/>
          </p:nvSpPr>
          <p:spPr>
            <a:xfrm>
              <a:off x="1667080" y="4563708"/>
              <a:ext cx="8384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Sentiment, semantic analytics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AE0839-2111-6048-8281-83FE265EC76D}"/>
                </a:ext>
              </a:extLst>
            </p:cNvPr>
            <p:cNvSpPr txBox="1"/>
            <p:nvPr/>
          </p:nvSpPr>
          <p:spPr>
            <a:xfrm>
              <a:off x="104094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Storage for later retrieval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65CCA1-02AA-C14B-A0E6-B0637204432A}"/>
                </a:ext>
              </a:extLst>
            </p:cNvPr>
            <p:cNvSpPr txBox="1"/>
            <p:nvPr/>
          </p:nvSpPr>
          <p:spPr>
            <a:xfrm>
              <a:off x="1878411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Risk prediction,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380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843BE9-5966-0B42-942D-D8AE0EE9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507" y="1840313"/>
            <a:ext cx="5152875" cy="1251818"/>
          </a:xfrm>
        </p:spPr>
        <p:txBody>
          <a:bodyPr>
            <a:normAutofit/>
          </a:bodyPr>
          <a:lstStyle/>
          <a:p>
            <a:r>
              <a:rPr lang="en-US" dirty="0"/>
              <a:t>System design – </a:t>
            </a:r>
            <a:br>
              <a:rPr lang="en-US" dirty="0"/>
            </a:br>
            <a:r>
              <a:rPr lang="en-US" dirty="0"/>
              <a:t>putting it all together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827738-CC40-7E4C-A18C-E62EC7AB5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45015" y="3001108"/>
            <a:ext cx="5849816" cy="3235569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Real-time distributed stream processing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Utilize Apache Storm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Configurable processing flow represented as directed acyclic graph (DAG) of “spouts”, “bolts”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Streaming data sources (spouts), pluggable processor blocks (bolts) exchanging, transforming 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Scalable to several nodes operating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C4348C2B-DFAE-ED4A-8DCA-763BB2099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61178"/>
              </p:ext>
            </p:extLst>
          </p:nvPr>
        </p:nvGraphicFramePr>
        <p:xfrm>
          <a:off x="175845" y="1547445"/>
          <a:ext cx="5263661" cy="4595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03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1EC-5AFE-4A4F-8194-A05B1DD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03" y="1794595"/>
            <a:ext cx="5975835" cy="1241213"/>
          </a:xfrm>
        </p:spPr>
        <p:txBody>
          <a:bodyPr>
            <a:normAutofit/>
          </a:bodyPr>
          <a:lstStyle/>
          <a:p>
            <a:r>
              <a:rPr lang="en-US" dirty="0"/>
              <a:t>system design –analytics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D3CB3562-8895-A14E-A6E7-918BEACB1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539" r="15539"/>
          <a:stretch>
            <a:fillRect/>
          </a:stretch>
        </p:blipFill>
        <p:spPr>
          <a:xfrm>
            <a:off x="393192" y="1883752"/>
            <a:ext cx="1267968" cy="1152056"/>
          </a:xfrm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27520B-9E81-D64F-9557-27D9870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3" y="2046393"/>
            <a:ext cx="737616" cy="73761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F7C72D-1788-0246-BC8F-063699151218}"/>
              </a:ext>
            </a:extLst>
          </p:cNvPr>
          <p:cNvGrpSpPr/>
          <p:nvPr/>
        </p:nvGrpSpPr>
        <p:grpSpPr>
          <a:xfrm>
            <a:off x="104094" y="2960597"/>
            <a:ext cx="2949110" cy="3539138"/>
            <a:chOff x="104094" y="2960597"/>
            <a:chExt cx="2949110" cy="35391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A0CE17-6F5F-2A44-AFF2-DCF45A969698}"/>
                </a:ext>
              </a:extLst>
            </p:cNvPr>
            <p:cNvGrpSpPr/>
            <p:nvPr/>
          </p:nvGrpSpPr>
          <p:grpSpPr>
            <a:xfrm>
              <a:off x="316588" y="2960597"/>
              <a:ext cx="2341411" cy="3271625"/>
              <a:chOff x="316588" y="2960597"/>
              <a:chExt cx="2341411" cy="3271625"/>
            </a:xfrm>
          </p:grpSpPr>
          <p:pic>
            <p:nvPicPr>
              <p:cNvPr id="39" name="Graphic 38" descr="Filter">
                <a:extLst>
                  <a:ext uri="{FF2B5EF4-FFF2-40B4-BE49-F238E27FC236}">
                    <a16:creationId xmlns:a16="http://schemas.microsoft.com/office/drawing/2014/main" id="{B8D81D9F-761A-3748-9066-9BBD5143B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71952" y="3399691"/>
                <a:ext cx="509955" cy="509955"/>
              </a:xfrm>
              <a:prstGeom prst="rect">
                <a:avLst/>
              </a:prstGeom>
            </p:spPr>
          </p:pic>
          <p:pic>
            <p:nvPicPr>
              <p:cNvPr id="41" name="Graphic 40" descr="Gears">
                <a:extLst>
                  <a:ext uri="{FF2B5EF4-FFF2-40B4-BE49-F238E27FC236}">
                    <a16:creationId xmlns:a16="http://schemas.microsoft.com/office/drawing/2014/main" id="{71F1E4D4-E752-F14C-B8BD-0152DBC7C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59254" y="4466492"/>
                <a:ext cx="515815" cy="515815"/>
              </a:xfrm>
              <a:prstGeom prst="rect">
                <a:avLst/>
              </a:prstGeom>
            </p:spPr>
          </p:pic>
          <p:pic>
            <p:nvPicPr>
              <p:cNvPr id="43" name="Graphic 42" descr="Database">
                <a:extLst>
                  <a:ext uri="{FF2B5EF4-FFF2-40B4-BE49-F238E27FC236}">
                    <a16:creationId xmlns:a16="http://schemas.microsoft.com/office/drawing/2014/main" id="{0546ECDD-074F-EE40-AD4E-90B49D71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6588" y="5616761"/>
                <a:ext cx="592015" cy="592015"/>
              </a:xfrm>
              <a:prstGeom prst="rect">
                <a:avLst/>
              </a:prstGeom>
              <a:effectLst/>
            </p:spPr>
          </p:pic>
          <p:pic>
            <p:nvPicPr>
              <p:cNvPr id="45" name="Graphic 44" descr="UpwardTrend_LTR">
                <a:extLst>
                  <a:ext uri="{FF2B5EF4-FFF2-40B4-BE49-F238E27FC236}">
                    <a16:creationId xmlns:a16="http://schemas.microsoft.com/office/drawing/2014/main" id="{F48C49BF-6EF2-3845-A7A8-964717FA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19091" y="5593314"/>
                <a:ext cx="638908" cy="638908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5DB546CB-C699-624F-A6D1-6E88DD91E49A}"/>
                  </a:ext>
                </a:extLst>
              </p:cNvPr>
              <p:cNvSpPr/>
              <p:nvPr/>
            </p:nvSpPr>
            <p:spPr>
              <a:xfrm rot="2736222">
                <a:off x="999621" y="3098253"/>
                <a:ext cx="443070" cy="16775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95F379A1-9A3A-5B43-BD68-EE9CEC3B6F59}"/>
                  </a:ext>
                </a:extLst>
              </p:cNvPr>
              <p:cNvSpPr/>
              <p:nvPr/>
            </p:nvSpPr>
            <p:spPr>
              <a:xfrm rot="8471334">
                <a:off x="1594123" y="3049307"/>
                <a:ext cx="720981" cy="13922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917F14CE-2208-1D4E-93FD-B073AFE09A1B}"/>
                  </a:ext>
                </a:extLst>
              </p:cNvPr>
              <p:cNvSpPr/>
              <p:nvPr/>
            </p:nvSpPr>
            <p:spPr>
              <a:xfrm rot="5400000" flipV="1">
                <a:off x="1305394" y="4063587"/>
                <a:ext cx="443070" cy="13518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9A5917D1-90F6-EE4F-BCB0-156CB0B37870}"/>
                  </a:ext>
                </a:extLst>
              </p:cNvPr>
              <p:cNvSpPr/>
              <p:nvPr/>
            </p:nvSpPr>
            <p:spPr>
              <a:xfrm rot="7479021" flipV="1">
                <a:off x="635051" y="5246159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2064846B-1A87-D54D-A11B-0389D604DB42}"/>
                  </a:ext>
                </a:extLst>
              </p:cNvPr>
              <p:cNvSpPr/>
              <p:nvPr/>
            </p:nvSpPr>
            <p:spPr>
              <a:xfrm flipV="1">
                <a:off x="963054" y="5841190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D5A22F-301C-AB49-869E-BEAF4306E950}"/>
                </a:ext>
              </a:extLst>
            </p:cNvPr>
            <p:cNvSpPr txBox="1"/>
            <p:nvPr/>
          </p:nvSpPr>
          <p:spPr>
            <a:xfrm>
              <a:off x="1683633" y="3458226"/>
              <a:ext cx="83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Filter for relevance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CFE9B3-65DB-274C-9B6B-CB7907984EC7}"/>
                </a:ext>
              </a:extLst>
            </p:cNvPr>
            <p:cNvSpPr txBox="1"/>
            <p:nvPr/>
          </p:nvSpPr>
          <p:spPr>
            <a:xfrm>
              <a:off x="1667080" y="4563708"/>
              <a:ext cx="8384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Sentiment, semantic analytics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AE0839-2111-6048-8281-83FE265EC76D}"/>
                </a:ext>
              </a:extLst>
            </p:cNvPr>
            <p:cNvSpPr txBox="1"/>
            <p:nvPr/>
          </p:nvSpPr>
          <p:spPr>
            <a:xfrm>
              <a:off x="104094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Storage for later retrieval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65CCA1-02AA-C14B-A0E6-B0637204432A}"/>
                </a:ext>
              </a:extLst>
            </p:cNvPr>
            <p:cNvSpPr txBox="1"/>
            <p:nvPr/>
          </p:nvSpPr>
          <p:spPr>
            <a:xfrm>
              <a:off x="1878411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Risk prediction, analytics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DF54EE2-1740-774C-8EB4-F2596E1CFE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0046" y="4466492"/>
            <a:ext cx="3139307" cy="1930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12DAB-8845-8C43-8ED7-51F506126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8128" y="4277099"/>
            <a:ext cx="2306697" cy="20833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26033-B335-8F4E-9E76-4B3FD855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8203" y="2438400"/>
            <a:ext cx="7025957" cy="37703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Kibana enables exploration of data from Elasticsearch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Supports slicing, range queries of numeric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Heatmap generation from geo_point fields</a:t>
            </a:r>
          </a:p>
        </p:txBody>
      </p:sp>
    </p:spTree>
    <p:extLst>
      <p:ext uri="{BB962C8B-B14F-4D97-AF65-F5344CB8AC3E}">
        <p14:creationId xmlns:p14="http://schemas.microsoft.com/office/powerpoint/2010/main" val="378374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1EC-5AFE-4A4F-8194-A05B1DDB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RISK behavior analysis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26033-B335-8F4E-9E76-4B3FD855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u="sng" dirty="0"/>
              <a:t>Work in progress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Quantify user risk using average movement vectors, risk “</a:t>
            </a:r>
            <a:r>
              <a:rPr lang="en-US" sz="2400" i="1" dirty="0"/>
              <a:t>level</a:t>
            </a:r>
            <a:r>
              <a:rPr lang="en-US" sz="2400" dirty="0"/>
              <a:t>” of various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Tweets with “</a:t>
            </a:r>
            <a:r>
              <a:rPr lang="en-US" sz="2400" dirty="0" err="1"/>
              <a:t>actional</a:t>
            </a:r>
            <a:r>
              <a:rPr lang="en-US" sz="2400" dirty="0"/>
              <a:t>” information</a:t>
            </a:r>
          </a:p>
          <a:p>
            <a:pPr marL="742950" lvl="1" indent="-285750"/>
            <a:r>
              <a:rPr lang="en-US" sz="2000" dirty="0"/>
              <a:t>Parts-of-speech tagging to identify verbs</a:t>
            </a:r>
          </a:p>
          <a:p>
            <a:pPr marL="742950" lvl="1" indent="-285750"/>
            <a:r>
              <a:rPr lang="en-US" sz="2000" dirty="0"/>
              <a:t>Topic modeling, classification using ”official” tweets corpus of “informational” tweets</a:t>
            </a:r>
          </a:p>
          <a:p>
            <a:pPr marL="742950" lvl="1" indent="-285750"/>
            <a:r>
              <a:rPr lang="en-US" sz="2000" dirty="0"/>
              <a:t>Tweets with high “relevance” score</a:t>
            </a:r>
          </a:p>
          <a:p>
            <a:pPr marL="285750" indent="-285750"/>
            <a:r>
              <a:rPr lang="en-US" sz="2400" dirty="0"/>
              <a:t>Emotional tweet content</a:t>
            </a:r>
          </a:p>
          <a:p>
            <a:pPr marL="742950" lvl="1" indent="-285750"/>
            <a:r>
              <a:rPr lang="en-US" sz="2000" dirty="0"/>
              <a:t>Sentiment scores</a:t>
            </a:r>
          </a:p>
          <a:p>
            <a:pPr marL="742950" lvl="1" indent="-285750"/>
            <a:r>
              <a:rPr lang="en-US" sz="2000" dirty="0"/>
              <a:t>Parts-of-speech tagging to identify adjectives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 risk using emotional vs </a:t>
            </a:r>
            <a:r>
              <a:rPr lang="en-US" sz="2400" dirty="0" err="1"/>
              <a:t>actional</a:t>
            </a:r>
            <a:r>
              <a:rPr lang="en-US" sz="2400" dirty="0"/>
              <a:t> tweet proportions, self vs peer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Other modeling possibilities…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221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45AB-D066-3B4D-8B20-E0D4A409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6399-3755-9C44-A9A2-818DEB17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risk behavior prediction model</a:t>
            </a:r>
          </a:p>
          <a:p>
            <a:r>
              <a:rPr lang="en-US" dirty="0"/>
              <a:t>Integrate risk estimation, topic classification, tagging into Storm pipeline</a:t>
            </a:r>
          </a:p>
          <a:p>
            <a:r>
              <a:rPr lang="en-US" dirty="0"/>
              <a:t>End-to-end workflow, interface for public use</a:t>
            </a:r>
          </a:p>
          <a:p>
            <a:r>
              <a:rPr lang="en-US" dirty="0"/>
              <a:t>Scaling, load balancing for production use</a:t>
            </a:r>
          </a:p>
        </p:txBody>
      </p:sp>
    </p:spTree>
    <p:extLst>
      <p:ext uri="{BB962C8B-B14F-4D97-AF65-F5344CB8AC3E}">
        <p14:creationId xmlns:p14="http://schemas.microsoft.com/office/powerpoint/2010/main" val="143237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22D2-A552-BC4D-8BA7-0FE2E1D8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4AB36-385C-C149-A862-DF085DCA1B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AA485-E378-0A4E-9D94-1A1889CDB8A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https://bit.ly/2ycNVlA</a:t>
            </a:r>
            <a:endParaRPr lang="en-US" dirty="0"/>
          </a:p>
          <a:p>
            <a:r>
              <a:rPr lang="en-US" dirty="0">
                <a:hlinkClick r:id="rId3"/>
              </a:rPr>
              <a:t>rkalyana@purdue.edu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1D3F4-DCE7-6D45-BD18-FB1C8AADD4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0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2208-F0BD-064B-B0DE-670E27B2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9ECD2-8BC4-BD48-AC96-D612E4D9B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Social behavioral theory</a:t>
            </a:r>
          </a:p>
          <a:p>
            <a:r>
              <a:rPr lang="en-US" dirty="0"/>
              <a:t>Social media analysis goals</a:t>
            </a:r>
          </a:p>
          <a:p>
            <a:r>
              <a:rPr lang="en-US" dirty="0"/>
              <a:t>System design</a:t>
            </a:r>
          </a:p>
          <a:p>
            <a:r>
              <a:rPr lang="en-US" dirty="0"/>
              <a:t>Risk behavior analysis </a:t>
            </a:r>
            <a:r>
              <a:rPr lang="en-US" i="1" dirty="0"/>
              <a:t>(in progress)</a:t>
            </a:r>
          </a:p>
          <a:p>
            <a:r>
              <a:rPr lang="en-US" dirty="0"/>
              <a:t>Future work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7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9E55-9F33-284B-8BAC-5C14504D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DDE85C-AF62-5F4E-A900-EB9183B19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21162" y="2803934"/>
            <a:ext cx="6142038" cy="2932632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People are often active on social media during natural emergencies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~195K tweets during Hurricane Sandy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Some may even engage in risky travel behavior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 do we quantify risky travel behavior?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Does the user’s social media content indicate their propensity for risky travel?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do the user’s peers affect the user’s travel decisions?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Can we put out safety messages via well-connected individuals?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B8531F-ED37-C147-85C9-A7ED26ECC0F7}"/>
              </a:ext>
            </a:extLst>
          </p:cNvPr>
          <p:cNvSpPr txBox="1"/>
          <p:nvPr/>
        </p:nvSpPr>
        <p:spPr>
          <a:xfrm>
            <a:off x="0" y="5736566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Map of evacuation zones, actual flooding during Hurricane Sandy and a user tweeting from three different places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1DD6E7B2-571C-1D45-87C7-A91A80BFDE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228" r="13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847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44A4-8A56-D249-A586-CB327588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behavioral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D035-E817-034B-B715-E76753B39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Appraisal Theory </a:t>
            </a:r>
          </a:p>
          <a:p>
            <a:pPr lvl="1"/>
            <a:r>
              <a:rPr lang="en-US" dirty="0"/>
              <a:t>Choices driven by purposes rather than unconscious factors i.e. no automatic triggers</a:t>
            </a:r>
          </a:p>
          <a:p>
            <a:pPr lvl="1"/>
            <a:r>
              <a:rPr lang="en-US" dirty="0"/>
              <a:t>Human response to stressors either </a:t>
            </a:r>
            <a:r>
              <a:rPr lang="en-US" b="1" i="1" u="sng" dirty="0"/>
              <a:t>emotional</a:t>
            </a:r>
            <a:r>
              <a:rPr lang="en-US" dirty="0"/>
              <a:t> or </a:t>
            </a:r>
            <a:r>
              <a:rPr lang="en-US" b="1" i="1" u="sng" dirty="0"/>
              <a:t>problem focused</a:t>
            </a:r>
          </a:p>
          <a:p>
            <a:r>
              <a:rPr lang="en-US" dirty="0"/>
              <a:t>In crises, humans use the most immediate forms of communication available</a:t>
            </a:r>
          </a:p>
          <a:p>
            <a:r>
              <a:rPr lang="en-US" dirty="0"/>
              <a:t>Reactions impact (risk) behavior: </a:t>
            </a:r>
            <a:r>
              <a:rPr lang="en-US" i="1" u="sng" dirty="0"/>
              <a:t>to travel or not to travel?</a:t>
            </a:r>
          </a:p>
          <a:p>
            <a:pPr lvl="1"/>
            <a:endParaRPr lang="en-US" b="1" i="1" u="sng" dirty="0"/>
          </a:p>
          <a:p>
            <a:pPr lvl="1"/>
            <a:endParaRPr lang="en-US" b="1" i="1" u="sng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8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3BCF-39B0-0B42-AC5E-989A819B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media 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A0029-4E1E-7540-9426-F73379373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Determine factors impacting behavior in crises</a:t>
            </a:r>
          </a:p>
          <a:p>
            <a:pPr lvl="1"/>
            <a:r>
              <a:rPr lang="en-US" dirty="0"/>
              <a:t>Emotional vs purpose-driven (“</a:t>
            </a:r>
            <a:r>
              <a:rPr lang="en-US" dirty="0" err="1"/>
              <a:t>actional</a:t>
            </a:r>
            <a:r>
              <a:rPr lang="en-US" dirty="0"/>
              <a:t>”) responses</a:t>
            </a:r>
          </a:p>
          <a:p>
            <a:pPr lvl="2"/>
            <a:r>
              <a:rPr lang="en-US" dirty="0"/>
              <a:t>Sentiment, semantic analytics</a:t>
            </a:r>
          </a:p>
          <a:p>
            <a:pPr lvl="1"/>
            <a:r>
              <a:rPr lang="en-US" dirty="0"/>
              <a:t>Effect of peers’ responses</a:t>
            </a:r>
          </a:p>
          <a:p>
            <a:r>
              <a:rPr lang="en-US" dirty="0"/>
              <a:t>Quantify risk behavior using travel path</a:t>
            </a:r>
          </a:p>
          <a:p>
            <a:pPr lvl="1"/>
            <a:r>
              <a:rPr lang="en-US" dirty="0"/>
              <a:t>Movement towards or away from areas of (varying) risk</a:t>
            </a:r>
          </a:p>
          <a:p>
            <a:pPr lvl="1"/>
            <a:r>
              <a:rPr lang="en-US" dirty="0"/>
              <a:t>Account for travel speed, distance traveled</a:t>
            </a:r>
          </a:p>
          <a:p>
            <a:r>
              <a:rPr lang="en-US" dirty="0"/>
              <a:t>Simplify data collection, analysis for any weather event</a:t>
            </a:r>
          </a:p>
        </p:txBody>
      </p:sp>
    </p:spTree>
    <p:extLst>
      <p:ext uri="{BB962C8B-B14F-4D97-AF65-F5344CB8AC3E}">
        <p14:creationId xmlns:p14="http://schemas.microsoft.com/office/powerpoint/2010/main" val="84412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9DBC3-EF57-5C4B-8F6A-132DB15E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36543-99EF-E447-BFA2-1412B45D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505456"/>
            <a:ext cx="2066529" cy="13907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598DC-E64E-294B-8E89-825BE80A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28" y="4684776"/>
            <a:ext cx="609600" cy="609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3B8FF6-E934-8543-8BFD-FD28B40CF2EA}"/>
              </a:ext>
            </a:extLst>
          </p:cNvPr>
          <p:cNvGrpSpPr/>
          <p:nvPr/>
        </p:nvGrpSpPr>
        <p:grpSpPr>
          <a:xfrm>
            <a:off x="832111" y="1956734"/>
            <a:ext cx="9101783" cy="3724518"/>
            <a:chOff x="832111" y="1956734"/>
            <a:chExt cx="9101783" cy="37245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6FCF7-B86A-AB4E-91B6-A5954E2B4A25}"/>
                </a:ext>
              </a:extLst>
            </p:cNvPr>
            <p:cNvSpPr txBox="1"/>
            <p:nvPr/>
          </p:nvSpPr>
          <p:spPr>
            <a:xfrm>
              <a:off x="838201" y="3874974"/>
              <a:ext cx="1908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Current weather events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F30B53-A097-1C4D-988D-CC7B2DB2BF69}"/>
                </a:ext>
              </a:extLst>
            </p:cNvPr>
            <p:cNvSpPr txBox="1"/>
            <p:nvPr/>
          </p:nvSpPr>
          <p:spPr>
            <a:xfrm>
              <a:off x="832111" y="5311921"/>
              <a:ext cx="1908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Public tweets</a:t>
              </a:r>
            </a:p>
          </p:txBody>
        </p:sp>
        <p:pic>
          <p:nvPicPr>
            <p:cNvPr id="11" name="Graphic 10" descr="Filter">
              <a:extLst>
                <a:ext uri="{FF2B5EF4-FFF2-40B4-BE49-F238E27FC236}">
                  <a16:creationId xmlns:a16="http://schemas.microsoft.com/office/drawing/2014/main" id="{EAF6EDFF-BE34-B94A-8B80-F62856B2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15497" y="3476336"/>
              <a:ext cx="656492" cy="656492"/>
            </a:xfrm>
            <a:prstGeom prst="rect">
              <a:avLst/>
            </a:prstGeom>
          </p:spPr>
        </p:pic>
        <p:pic>
          <p:nvPicPr>
            <p:cNvPr id="13" name="Graphic 12" descr="Gears">
              <a:extLst>
                <a:ext uri="{FF2B5EF4-FFF2-40B4-BE49-F238E27FC236}">
                  <a16:creationId xmlns:a16="http://schemas.microsoft.com/office/drawing/2014/main" id="{4839A3B4-B96B-FF43-9104-6EFCD81A2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0619" y="3450693"/>
              <a:ext cx="773723" cy="773723"/>
            </a:xfrm>
            <a:prstGeom prst="rect">
              <a:avLst/>
            </a:prstGeom>
          </p:spPr>
        </p:pic>
        <p:pic>
          <p:nvPicPr>
            <p:cNvPr id="15" name="Graphic 14" descr="Database">
              <a:extLst>
                <a:ext uri="{FF2B5EF4-FFF2-40B4-BE49-F238E27FC236}">
                  <a16:creationId xmlns:a16="http://schemas.microsoft.com/office/drawing/2014/main" id="{837DA3E6-181D-BB46-A582-5EC0E6C25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22677" y="4397521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UpwardTrend_LTR">
              <a:extLst>
                <a:ext uri="{FF2B5EF4-FFF2-40B4-BE49-F238E27FC236}">
                  <a16:creationId xmlns:a16="http://schemas.microsoft.com/office/drawing/2014/main" id="{25031225-9C34-E146-B8E5-4238C8724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522677" y="2414083"/>
              <a:ext cx="914400" cy="914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A4BF97BA-E00E-2B40-B79D-F05B50970C78}"/>
                </a:ext>
              </a:extLst>
            </p:cNvPr>
            <p:cNvSpPr/>
            <p:nvPr/>
          </p:nvSpPr>
          <p:spPr>
            <a:xfrm rot="1485020">
              <a:off x="2908951" y="3181577"/>
              <a:ext cx="1477697" cy="2876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3AB0CC7-32A5-BD43-B74E-02BA5773A84F}"/>
                </a:ext>
              </a:extLst>
            </p:cNvPr>
            <p:cNvSpPr/>
            <p:nvPr/>
          </p:nvSpPr>
          <p:spPr>
            <a:xfrm rot="20107330">
              <a:off x="2106852" y="4285866"/>
              <a:ext cx="2350008" cy="2652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BC1239-FFBD-284F-9B70-80FD7565EBE1}"/>
                </a:ext>
              </a:extLst>
            </p:cNvPr>
            <p:cNvSpPr txBox="1"/>
            <p:nvPr/>
          </p:nvSpPr>
          <p:spPr>
            <a:xfrm>
              <a:off x="3840989" y="4113319"/>
              <a:ext cx="1908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Filter </a:t>
              </a:r>
            </a:p>
            <a:p>
              <a:pPr algn="ctr"/>
              <a:r>
                <a:rPr lang="en-US" sz="1200" b="1" dirty="0"/>
                <a:t>for relevance to event, location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0CEF13-C92C-A24B-A0BA-9C6A15C53968}"/>
                </a:ext>
              </a:extLst>
            </p:cNvPr>
            <p:cNvSpPr txBox="1"/>
            <p:nvPr/>
          </p:nvSpPr>
          <p:spPr>
            <a:xfrm>
              <a:off x="5763463" y="4166688"/>
              <a:ext cx="1908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Semantic, sentiment analytics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358B5010-95EB-2E4F-B658-4387CBE6D9B9}"/>
                </a:ext>
              </a:extLst>
            </p:cNvPr>
            <p:cNvSpPr/>
            <p:nvPr/>
          </p:nvSpPr>
          <p:spPr>
            <a:xfrm>
              <a:off x="5035988" y="3664887"/>
              <a:ext cx="1330633" cy="2876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59DE8F8B-10FB-FE47-8E03-714279BEBFD9}"/>
                </a:ext>
              </a:extLst>
            </p:cNvPr>
            <p:cNvSpPr/>
            <p:nvPr/>
          </p:nvSpPr>
          <p:spPr>
            <a:xfrm rot="1485020">
              <a:off x="6946841" y="4069164"/>
              <a:ext cx="1733962" cy="2876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080FBB-6396-964F-863C-D145182DA662}"/>
                </a:ext>
              </a:extLst>
            </p:cNvPr>
            <p:cNvSpPr txBox="1"/>
            <p:nvPr/>
          </p:nvSpPr>
          <p:spPr>
            <a:xfrm>
              <a:off x="8025860" y="5219587"/>
              <a:ext cx="1908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Storage for efficient retrieval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D0759745-D744-CF45-AAE7-BF0ED97B2D37}"/>
                </a:ext>
              </a:extLst>
            </p:cNvPr>
            <p:cNvSpPr/>
            <p:nvPr/>
          </p:nvSpPr>
          <p:spPr>
            <a:xfrm rot="16200000">
              <a:off x="8447900" y="3713553"/>
              <a:ext cx="1063954" cy="287607"/>
            </a:xfrm>
            <a:prstGeom prst="rightArrow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2B9589-A427-BB42-8C97-0D850B9F5C6F}"/>
                </a:ext>
              </a:extLst>
            </p:cNvPr>
            <p:cNvSpPr txBox="1"/>
            <p:nvPr/>
          </p:nvSpPr>
          <p:spPr>
            <a:xfrm>
              <a:off x="8025860" y="1956734"/>
              <a:ext cx="1908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Risk behavior prediction, simple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120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1EC-5AFE-4A4F-8194-A05B1DD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03" y="1794595"/>
            <a:ext cx="5975835" cy="1241213"/>
          </a:xfrm>
        </p:spPr>
        <p:txBody>
          <a:bodyPr>
            <a:normAutofit/>
          </a:bodyPr>
          <a:lstStyle/>
          <a:p>
            <a:r>
              <a:rPr lang="en-US" dirty="0"/>
              <a:t>system design – weather events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26033-B335-8F4E-9E76-4B3FD855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8203" y="2852928"/>
            <a:ext cx="7025957" cy="335584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NWS (National Weather Service) publishes active weather alerts and event data in various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NWS Geospatial data follows OGC (Open Geospatial Consortium) standards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WMS (Web Map Services) provides images of current alert regions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WFS (Web Feature Services) provides information about each event polygon: duration, type of alert,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OpenLayers Javascript library can process WMS, WFS data to display map on HTML webpage; supports drawing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Ajax used for asynchronous query of alert data for user-selected region of interest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D3CB3562-8895-A14E-A6E7-918BEACB1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539" r="15539"/>
          <a:stretch>
            <a:fillRect/>
          </a:stretch>
        </p:blipFill>
        <p:spPr>
          <a:xfrm>
            <a:off x="393192" y="1883752"/>
            <a:ext cx="1267968" cy="1152056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27520B-9E81-D64F-9557-27D9870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3" y="2046393"/>
            <a:ext cx="737616" cy="73761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F7C72D-1788-0246-BC8F-063699151218}"/>
              </a:ext>
            </a:extLst>
          </p:cNvPr>
          <p:cNvGrpSpPr/>
          <p:nvPr/>
        </p:nvGrpSpPr>
        <p:grpSpPr>
          <a:xfrm>
            <a:off x="104094" y="2960597"/>
            <a:ext cx="2949110" cy="3539138"/>
            <a:chOff x="104094" y="2960597"/>
            <a:chExt cx="2949110" cy="35391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A0CE17-6F5F-2A44-AFF2-DCF45A969698}"/>
                </a:ext>
              </a:extLst>
            </p:cNvPr>
            <p:cNvGrpSpPr/>
            <p:nvPr/>
          </p:nvGrpSpPr>
          <p:grpSpPr>
            <a:xfrm>
              <a:off x="316588" y="2960597"/>
              <a:ext cx="2341411" cy="3271625"/>
              <a:chOff x="316588" y="2960597"/>
              <a:chExt cx="2341411" cy="3271625"/>
            </a:xfrm>
          </p:grpSpPr>
          <p:pic>
            <p:nvPicPr>
              <p:cNvPr id="39" name="Graphic 38" descr="Filter">
                <a:extLst>
                  <a:ext uri="{FF2B5EF4-FFF2-40B4-BE49-F238E27FC236}">
                    <a16:creationId xmlns:a16="http://schemas.microsoft.com/office/drawing/2014/main" id="{B8D81D9F-761A-3748-9066-9BBD5143B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71952" y="3399691"/>
                <a:ext cx="509955" cy="509955"/>
              </a:xfrm>
              <a:prstGeom prst="rect">
                <a:avLst/>
              </a:prstGeom>
            </p:spPr>
          </p:pic>
          <p:pic>
            <p:nvPicPr>
              <p:cNvPr id="41" name="Graphic 40" descr="Gears">
                <a:extLst>
                  <a:ext uri="{FF2B5EF4-FFF2-40B4-BE49-F238E27FC236}">
                    <a16:creationId xmlns:a16="http://schemas.microsoft.com/office/drawing/2014/main" id="{71F1E4D4-E752-F14C-B8BD-0152DBC7C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59254" y="4466492"/>
                <a:ext cx="515815" cy="515815"/>
              </a:xfrm>
              <a:prstGeom prst="rect">
                <a:avLst/>
              </a:prstGeom>
            </p:spPr>
          </p:pic>
          <p:pic>
            <p:nvPicPr>
              <p:cNvPr id="43" name="Graphic 42" descr="Database">
                <a:extLst>
                  <a:ext uri="{FF2B5EF4-FFF2-40B4-BE49-F238E27FC236}">
                    <a16:creationId xmlns:a16="http://schemas.microsoft.com/office/drawing/2014/main" id="{0546ECDD-074F-EE40-AD4E-90B49D71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6588" y="5616761"/>
                <a:ext cx="592015" cy="592015"/>
              </a:xfrm>
              <a:prstGeom prst="rect">
                <a:avLst/>
              </a:prstGeom>
            </p:spPr>
          </p:pic>
          <p:pic>
            <p:nvPicPr>
              <p:cNvPr id="45" name="Graphic 44" descr="UpwardTrend_LTR">
                <a:extLst>
                  <a:ext uri="{FF2B5EF4-FFF2-40B4-BE49-F238E27FC236}">
                    <a16:creationId xmlns:a16="http://schemas.microsoft.com/office/drawing/2014/main" id="{F48C49BF-6EF2-3845-A7A8-964717FA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19091" y="5593314"/>
                <a:ext cx="638908" cy="638908"/>
              </a:xfrm>
              <a:prstGeom prst="rect">
                <a:avLst/>
              </a:prstGeom>
            </p:spPr>
          </p:pic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5DB546CB-C699-624F-A6D1-6E88DD91E49A}"/>
                  </a:ext>
                </a:extLst>
              </p:cNvPr>
              <p:cNvSpPr/>
              <p:nvPr/>
            </p:nvSpPr>
            <p:spPr>
              <a:xfrm rot="2736222">
                <a:off x="999621" y="3098253"/>
                <a:ext cx="443070" cy="16775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95F379A1-9A3A-5B43-BD68-EE9CEC3B6F59}"/>
                  </a:ext>
                </a:extLst>
              </p:cNvPr>
              <p:cNvSpPr/>
              <p:nvPr/>
            </p:nvSpPr>
            <p:spPr>
              <a:xfrm rot="8471334">
                <a:off x="1594123" y="3049307"/>
                <a:ext cx="720981" cy="13922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917F14CE-2208-1D4E-93FD-B073AFE09A1B}"/>
                  </a:ext>
                </a:extLst>
              </p:cNvPr>
              <p:cNvSpPr/>
              <p:nvPr/>
            </p:nvSpPr>
            <p:spPr>
              <a:xfrm rot="5400000" flipV="1">
                <a:off x="1305394" y="4063587"/>
                <a:ext cx="443070" cy="13518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9A5917D1-90F6-EE4F-BCB0-156CB0B37870}"/>
                  </a:ext>
                </a:extLst>
              </p:cNvPr>
              <p:cNvSpPr/>
              <p:nvPr/>
            </p:nvSpPr>
            <p:spPr>
              <a:xfrm rot="7479021" flipV="1">
                <a:off x="635051" y="5246159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2064846B-1A87-D54D-A11B-0389D604DB42}"/>
                  </a:ext>
                </a:extLst>
              </p:cNvPr>
              <p:cNvSpPr/>
              <p:nvPr/>
            </p:nvSpPr>
            <p:spPr>
              <a:xfrm flipV="1">
                <a:off x="963054" y="5841190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D5A22F-301C-AB49-869E-BEAF4306E950}"/>
                </a:ext>
              </a:extLst>
            </p:cNvPr>
            <p:cNvSpPr txBox="1"/>
            <p:nvPr/>
          </p:nvSpPr>
          <p:spPr>
            <a:xfrm>
              <a:off x="1683633" y="3458226"/>
              <a:ext cx="83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Filter for relevance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CFE9B3-65DB-274C-9B6B-CB7907984EC7}"/>
                </a:ext>
              </a:extLst>
            </p:cNvPr>
            <p:cNvSpPr txBox="1"/>
            <p:nvPr/>
          </p:nvSpPr>
          <p:spPr>
            <a:xfrm>
              <a:off x="1667080" y="4563708"/>
              <a:ext cx="8384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Sentiment, semantic analytics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AE0839-2111-6048-8281-83FE265EC76D}"/>
                </a:ext>
              </a:extLst>
            </p:cNvPr>
            <p:cNvSpPr txBox="1"/>
            <p:nvPr/>
          </p:nvSpPr>
          <p:spPr>
            <a:xfrm>
              <a:off x="104094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Storage for later retrieval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65CCA1-02AA-C14B-A0E6-B0637204432A}"/>
                </a:ext>
              </a:extLst>
            </p:cNvPr>
            <p:cNvSpPr txBox="1"/>
            <p:nvPr/>
          </p:nvSpPr>
          <p:spPr>
            <a:xfrm>
              <a:off x="1878411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Risk prediction,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27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1EC-5AFE-4A4F-8194-A05B1DD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03" y="1794595"/>
            <a:ext cx="5975835" cy="1241213"/>
          </a:xfrm>
        </p:spPr>
        <p:txBody>
          <a:bodyPr>
            <a:normAutofit/>
          </a:bodyPr>
          <a:lstStyle/>
          <a:p>
            <a:r>
              <a:rPr lang="en-US" dirty="0"/>
              <a:t>system design – Twitter data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26033-B335-8F4E-9E76-4B3FD855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8203" y="2406858"/>
            <a:ext cx="7025957" cy="38019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Twitter public streaming API; utilizes OAuth authorization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Created service account, registered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Authorization obtained using application-specific tokens,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Query using keywords determined from user-selected weather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Produces stream of recent, public tweets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D3CB3562-8895-A14E-A6E7-918BEACB1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539" r="15539"/>
          <a:stretch>
            <a:fillRect/>
          </a:stretch>
        </p:blipFill>
        <p:spPr>
          <a:xfrm>
            <a:off x="393192" y="1883752"/>
            <a:ext cx="1267968" cy="1152056"/>
          </a:xfrm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27520B-9E81-D64F-9557-27D9870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3" y="2046393"/>
            <a:ext cx="737616" cy="73761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F7C72D-1788-0246-BC8F-063699151218}"/>
              </a:ext>
            </a:extLst>
          </p:cNvPr>
          <p:cNvGrpSpPr/>
          <p:nvPr/>
        </p:nvGrpSpPr>
        <p:grpSpPr>
          <a:xfrm>
            <a:off x="104094" y="2960597"/>
            <a:ext cx="2949110" cy="3539138"/>
            <a:chOff x="104094" y="2960597"/>
            <a:chExt cx="2949110" cy="35391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A0CE17-6F5F-2A44-AFF2-DCF45A969698}"/>
                </a:ext>
              </a:extLst>
            </p:cNvPr>
            <p:cNvGrpSpPr/>
            <p:nvPr/>
          </p:nvGrpSpPr>
          <p:grpSpPr>
            <a:xfrm>
              <a:off x="316588" y="2960597"/>
              <a:ext cx="2341411" cy="3271625"/>
              <a:chOff x="316588" y="2960597"/>
              <a:chExt cx="2341411" cy="3271625"/>
            </a:xfrm>
          </p:grpSpPr>
          <p:pic>
            <p:nvPicPr>
              <p:cNvPr id="39" name="Graphic 38" descr="Filter">
                <a:extLst>
                  <a:ext uri="{FF2B5EF4-FFF2-40B4-BE49-F238E27FC236}">
                    <a16:creationId xmlns:a16="http://schemas.microsoft.com/office/drawing/2014/main" id="{B8D81D9F-761A-3748-9066-9BBD5143B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71952" y="3399691"/>
                <a:ext cx="509955" cy="509955"/>
              </a:xfrm>
              <a:prstGeom prst="rect">
                <a:avLst/>
              </a:prstGeom>
            </p:spPr>
          </p:pic>
          <p:pic>
            <p:nvPicPr>
              <p:cNvPr id="41" name="Graphic 40" descr="Gears">
                <a:extLst>
                  <a:ext uri="{FF2B5EF4-FFF2-40B4-BE49-F238E27FC236}">
                    <a16:creationId xmlns:a16="http://schemas.microsoft.com/office/drawing/2014/main" id="{71F1E4D4-E752-F14C-B8BD-0152DBC7C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59254" y="4466492"/>
                <a:ext cx="515815" cy="515815"/>
              </a:xfrm>
              <a:prstGeom prst="rect">
                <a:avLst/>
              </a:prstGeom>
            </p:spPr>
          </p:pic>
          <p:pic>
            <p:nvPicPr>
              <p:cNvPr id="43" name="Graphic 42" descr="Database">
                <a:extLst>
                  <a:ext uri="{FF2B5EF4-FFF2-40B4-BE49-F238E27FC236}">
                    <a16:creationId xmlns:a16="http://schemas.microsoft.com/office/drawing/2014/main" id="{0546ECDD-074F-EE40-AD4E-90B49D71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6588" y="5616761"/>
                <a:ext cx="592015" cy="592015"/>
              </a:xfrm>
              <a:prstGeom prst="rect">
                <a:avLst/>
              </a:prstGeom>
            </p:spPr>
          </p:pic>
          <p:pic>
            <p:nvPicPr>
              <p:cNvPr id="45" name="Graphic 44" descr="UpwardTrend_LTR">
                <a:extLst>
                  <a:ext uri="{FF2B5EF4-FFF2-40B4-BE49-F238E27FC236}">
                    <a16:creationId xmlns:a16="http://schemas.microsoft.com/office/drawing/2014/main" id="{F48C49BF-6EF2-3845-A7A8-964717FA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19091" y="5593314"/>
                <a:ext cx="638908" cy="638908"/>
              </a:xfrm>
              <a:prstGeom prst="rect">
                <a:avLst/>
              </a:prstGeom>
            </p:spPr>
          </p:pic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5DB546CB-C699-624F-A6D1-6E88DD91E49A}"/>
                  </a:ext>
                </a:extLst>
              </p:cNvPr>
              <p:cNvSpPr/>
              <p:nvPr/>
            </p:nvSpPr>
            <p:spPr>
              <a:xfrm rot="2736222">
                <a:off x="999621" y="3098253"/>
                <a:ext cx="443070" cy="16775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95F379A1-9A3A-5B43-BD68-EE9CEC3B6F59}"/>
                  </a:ext>
                </a:extLst>
              </p:cNvPr>
              <p:cNvSpPr/>
              <p:nvPr/>
            </p:nvSpPr>
            <p:spPr>
              <a:xfrm rot="8471334">
                <a:off x="1594123" y="3049307"/>
                <a:ext cx="720981" cy="13922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917F14CE-2208-1D4E-93FD-B073AFE09A1B}"/>
                  </a:ext>
                </a:extLst>
              </p:cNvPr>
              <p:cNvSpPr/>
              <p:nvPr/>
            </p:nvSpPr>
            <p:spPr>
              <a:xfrm rot="5400000" flipV="1">
                <a:off x="1305394" y="4063587"/>
                <a:ext cx="443070" cy="13518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9A5917D1-90F6-EE4F-BCB0-156CB0B37870}"/>
                  </a:ext>
                </a:extLst>
              </p:cNvPr>
              <p:cNvSpPr/>
              <p:nvPr/>
            </p:nvSpPr>
            <p:spPr>
              <a:xfrm rot="7479021" flipV="1">
                <a:off x="635051" y="5246159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2064846B-1A87-D54D-A11B-0389D604DB42}"/>
                  </a:ext>
                </a:extLst>
              </p:cNvPr>
              <p:cNvSpPr/>
              <p:nvPr/>
            </p:nvSpPr>
            <p:spPr>
              <a:xfrm flipV="1">
                <a:off x="963054" y="5841190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D5A22F-301C-AB49-869E-BEAF4306E950}"/>
                </a:ext>
              </a:extLst>
            </p:cNvPr>
            <p:cNvSpPr txBox="1"/>
            <p:nvPr/>
          </p:nvSpPr>
          <p:spPr>
            <a:xfrm>
              <a:off x="1683633" y="3458226"/>
              <a:ext cx="83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Filter for relevance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CFE9B3-65DB-274C-9B6B-CB7907984EC7}"/>
                </a:ext>
              </a:extLst>
            </p:cNvPr>
            <p:cNvSpPr txBox="1"/>
            <p:nvPr/>
          </p:nvSpPr>
          <p:spPr>
            <a:xfrm>
              <a:off x="1667080" y="4563708"/>
              <a:ext cx="8384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Sentiment, semantic analytics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AE0839-2111-6048-8281-83FE265EC76D}"/>
                </a:ext>
              </a:extLst>
            </p:cNvPr>
            <p:cNvSpPr txBox="1"/>
            <p:nvPr/>
          </p:nvSpPr>
          <p:spPr>
            <a:xfrm>
              <a:off x="104094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Storage for later retrieval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65CCA1-02AA-C14B-A0E6-B0637204432A}"/>
                </a:ext>
              </a:extLst>
            </p:cNvPr>
            <p:cNvSpPr txBox="1"/>
            <p:nvPr/>
          </p:nvSpPr>
          <p:spPr>
            <a:xfrm>
              <a:off x="1878411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Risk prediction,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13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D1EC-5AFE-4A4F-8194-A05B1DDB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203" y="1794595"/>
            <a:ext cx="5975835" cy="1241213"/>
          </a:xfrm>
        </p:spPr>
        <p:txBody>
          <a:bodyPr>
            <a:normAutofit/>
          </a:bodyPr>
          <a:lstStyle/>
          <a:p>
            <a:r>
              <a:rPr lang="en-US" dirty="0"/>
              <a:t>system design – stream processing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E26033-B335-8F4E-9E76-4B3FD8555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8203" y="2933861"/>
            <a:ext cx="7025957" cy="33558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Process streaming tweets to retain just relevant 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 </a:t>
            </a:r>
            <a:r>
              <a:rPr lang="en-US" sz="1600" dirty="0" err="1"/>
              <a:t>GeoLocator</a:t>
            </a:r>
            <a:r>
              <a:rPr lang="en-US" sz="1600" dirty="0"/>
              <a:t> software to identify locations from text - </a:t>
            </a:r>
            <a:r>
              <a:rPr lang="en-US" sz="1600" i="1" dirty="0"/>
              <a:t>fewer than 2% of tweets report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Determine each tweet’s sentiment - gauge emotional responses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 Stanford’s </a:t>
            </a:r>
            <a:r>
              <a:rPr lang="en-US" sz="1600" dirty="0" err="1"/>
              <a:t>CoreNLP</a:t>
            </a:r>
            <a:r>
              <a:rPr lang="en-US" sz="1600" dirty="0"/>
              <a:t>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Determine tweet’s relevance to weather event – gauge “</a:t>
            </a:r>
            <a:r>
              <a:rPr lang="en-US" sz="2000" dirty="0" err="1"/>
              <a:t>actional</a:t>
            </a:r>
            <a:r>
              <a:rPr lang="en-US" sz="2000" dirty="0"/>
              <a:t>”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 Mallet topic classifier trained using text of official weather alerts - </a:t>
            </a:r>
            <a:r>
              <a:rPr lang="en-US" sz="1600" i="1" dirty="0"/>
              <a:t>Twitter search does a poor job of filtering to supplied keywords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D3CB3562-8895-A14E-A6E7-918BEACB1D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539" r="15539"/>
          <a:stretch>
            <a:fillRect/>
          </a:stretch>
        </p:blipFill>
        <p:spPr>
          <a:xfrm>
            <a:off x="393192" y="1883752"/>
            <a:ext cx="1267968" cy="1152056"/>
          </a:xfrm>
          <a:effectLst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E27520B-9E81-D64F-9557-27D98707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3" y="2046393"/>
            <a:ext cx="737616" cy="737616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AF7C72D-1788-0246-BC8F-063699151218}"/>
              </a:ext>
            </a:extLst>
          </p:cNvPr>
          <p:cNvGrpSpPr/>
          <p:nvPr/>
        </p:nvGrpSpPr>
        <p:grpSpPr>
          <a:xfrm>
            <a:off x="104094" y="2960597"/>
            <a:ext cx="2949110" cy="3539138"/>
            <a:chOff x="104094" y="2960597"/>
            <a:chExt cx="2949110" cy="35391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5A0CE17-6F5F-2A44-AFF2-DCF45A969698}"/>
                </a:ext>
              </a:extLst>
            </p:cNvPr>
            <p:cNvGrpSpPr/>
            <p:nvPr/>
          </p:nvGrpSpPr>
          <p:grpSpPr>
            <a:xfrm>
              <a:off x="316588" y="2960597"/>
              <a:ext cx="2341411" cy="3271625"/>
              <a:chOff x="316588" y="2960597"/>
              <a:chExt cx="2341411" cy="3271625"/>
            </a:xfrm>
          </p:grpSpPr>
          <p:pic>
            <p:nvPicPr>
              <p:cNvPr id="39" name="Graphic 38" descr="Filter">
                <a:extLst>
                  <a:ext uri="{FF2B5EF4-FFF2-40B4-BE49-F238E27FC236}">
                    <a16:creationId xmlns:a16="http://schemas.microsoft.com/office/drawing/2014/main" id="{B8D81D9F-761A-3748-9066-9BBD5143B6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71952" y="3399691"/>
                <a:ext cx="509955" cy="509955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41" name="Graphic 40" descr="Gears">
                <a:extLst>
                  <a:ext uri="{FF2B5EF4-FFF2-40B4-BE49-F238E27FC236}">
                    <a16:creationId xmlns:a16="http://schemas.microsoft.com/office/drawing/2014/main" id="{71F1E4D4-E752-F14C-B8BD-0152DBC7C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59254" y="4466492"/>
                <a:ext cx="515815" cy="515815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pic>
            <p:nvPicPr>
              <p:cNvPr id="43" name="Graphic 42" descr="Database">
                <a:extLst>
                  <a:ext uri="{FF2B5EF4-FFF2-40B4-BE49-F238E27FC236}">
                    <a16:creationId xmlns:a16="http://schemas.microsoft.com/office/drawing/2014/main" id="{0546ECDD-074F-EE40-AD4E-90B49D71C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6588" y="5616761"/>
                <a:ext cx="592015" cy="592015"/>
              </a:xfrm>
              <a:prstGeom prst="rect">
                <a:avLst/>
              </a:prstGeom>
            </p:spPr>
          </p:pic>
          <p:pic>
            <p:nvPicPr>
              <p:cNvPr id="45" name="Graphic 44" descr="UpwardTrend_LTR">
                <a:extLst>
                  <a:ext uri="{FF2B5EF4-FFF2-40B4-BE49-F238E27FC236}">
                    <a16:creationId xmlns:a16="http://schemas.microsoft.com/office/drawing/2014/main" id="{F48C49BF-6EF2-3845-A7A8-964717FA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19091" y="5593314"/>
                <a:ext cx="638908" cy="638908"/>
              </a:xfrm>
              <a:prstGeom prst="rect">
                <a:avLst/>
              </a:prstGeom>
            </p:spPr>
          </p:pic>
          <p:sp>
            <p:nvSpPr>
              <p:cNvPr id="46" name="Right Arrow 45">
                <a:extLst>
                  <a:ext uri="{FF2B5EF4-FFF2-40B4-BE49-F238E27FC236}">
                    <a16:creationId xmlns:a16="http://schemas.microsoft.com/office/drawing/2014/main" id="{5DB546CB-C699-624F-A6D1-6E88DD91E49A}"/>
                  </a:ext>
                </a:extLst>
              </p:cNvPr>
              <p:cNvSpPr/>
              <p:nvPr/>
            </p:nvSpPr>
            <p:spPr>
              <a:xfrm rot="2736222">
                <a:off x="999621" y="3098253"/>
                <a:ext cx="443070" cy="16775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95F379A1-9A3A-5B43-BD68-EE9CEC3B6F59}"/>
                  </a:ext>
                </a:extLst>
              </p:cNvPr>
              <p:cNvSpPr/>
              <p:nvPr/>
            </p:nvSpPr>
            <p:spPr>
              <a:xfrm rot="8471334">
                <a:off x="1594123" y="3049307"/>
                <a:ext cx="720981" cy="13922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ight Arrow 47">
                <a:extLst>
                  <a:ext uri="{FF2B5EF4-FFF2-40B4-BE49-F238E27FC236}">
                    <a16:creationId xmlns:a16="http://schemas.microsoft.com/office/drawing/2014/main" id="{917F14CE-2208-1D4E-93FD-B073AFE09A1B}"/>
                  </a:ext>
                </a:extLst>
              </p:cNvPr>
              <p:cNvSpPr/>
              <p:nvPr/>
            </p:nvSpPr>
            <p:spPr>
              <a:xfrm rot="5400000" flipV="1">
                <a:off x="1305394" y="4063587"/>
                <a:ext cx="443070" cy="135188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9A5917D1-90F6-EE4F-BCB0-156CB0B37870}"/>
                  </a:ext>
                </a:extLst>
              </p:cNvPr>
              <p:cNvSpPr/>
              <p:nvPr/>
            </p:nvSpPr>
            <p:spPr>
              <a:xfrm rot="7479021" flipV="1">
                <a:off x="635051" y="5246159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2064846B-1A87-D54D-A11B-0389D604DB42}"/>
                  </a:ext>
                </a:extLst>
              </p:cNvPr>
              <p:cNvSpPr/>
              <p:nvPr/>
            </p:nvSpPr>
            <p:spPr>
              <a:xfrm flipV="1">
                <a:off x="963054" y="5841190"/>
                <a:ext cx="915357" cy="184999"/>
              </a:xfrm>
              <a:prstGeom prst="rightArrow">
                <a:avLst/>
              </a:prstGeom>
              <a:gradFill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D5A22F-301C-AB49-869E-BEAF4306E950}"/>
                </a:ext>
              </a:extLst>
            </p:cNvPr>
            <p:cNvSpPr txBox="1"/>
            <p:nvPr/>
          </p:nvSpPr>
          <p:spPr>
            <a:xfrm>
              <a:off x="1683633" y="3458226"/>
              <a:ext cx="83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Filter for relevance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CFE9B3-65DB-274C-9B6B-CB7907984EC7}"/>
                </a:ext>
              </a:extLst>
            </p:cNvPr>
            <p:cNvSpPr txBox="1"/>
            <p:nvPr/>
          </p:nvSpPr>
          <p:spPr>
            <a:xfrm>
              <a:off x="1667080" y="4563708"/>
              <a:ext cx="8384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Sentiment, semantic analytics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AE0839-2111-6048-8281-83FE265EC76D}"/>
                </a:ext>
              </a:extLst>
            </p:cNvPr>
            <p:cNvSpPr txBox="1"/>
            <p:nvPr/>
          </p:nvSpPr>
          <p:spPr>
            <a:xfrm>
              <a:off x="104094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Storage for later retrieval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65CCA1-02AA-C14B-A0E6-B0637204432A}"/>
                </a:ext>
              </a:extLst>
            </p:cNvPr>
            <p:cNvSpPr txBox="1"/>
            <p:nvPr/>
          </p:nvSpPr>
          <p:spPr>
            <a:xfrm>
              <a:off x="1878411" y="6099625"/>
              <a:ext cx="1174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Risk prediction, analytics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63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 Accessible">
      <a:dk1>
        <a:srgbClr val="000000"/>
      </a:dk1>
      <a:lt1>
        <a:srgbClr val="FFFFFF"/>
      </a:lt1>
      <a:dk2>
        <a:srgbClr val="B1810B"/>
      </a:dk2>
      <a:lt2>
        <a:srgbClr val="BAA892"/>
      </a:lt2>
      <a:accent1>
        <a:srgbClr val="4D4038"/>
      </a:accent1>
      <a:accent2>
        <a:srgbClr val="FF9B1A"/>
      </a:accent2>
      <a:accent3>
        <a:srgbClr val="BAA892"/>
      </a:accent3>
      <a:accent4>
        <a:srgbClr val="FFD100"/>
      </a:accent4>
      <a:accent5>
        <a:srgbClr val="6B4536"/>
      </a:accent5>
      <a:accent6>
        <a:srgbClr val="5B6870"/>
      </a:accent6>
      <a:hlink>
        <a:srgbClr val="B1810B"/>
      </a:hlink>
      <a:folHlink>
        <a:srgbClr val="B1810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E53E5FCF-10E5-484E-AE9E-FE493AD12B7C}" vid="{1784E346-3E45-6A40-8972-4919F1C20B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875</Words>
  <Application>Microsoft Macintosh PowerPoint</Application>
  <PresentationFormat>Widescreen</PresentationFormat>
  <Paragraphs>136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Bold</vt:lpstr>
      <vt:lpstr>Calibri</vt:lpstr>
      <vt:lpstr>Impact</vt:lpstr>
      <vt:lpstr>Office Theme</vt:lpstr>
      <vt:lpstr>Social media modeling of human behavior in natural emergencies</vt:lpstr>
      <vt:lpstr>outline</vt:lpstr>
      <vt:lpstr>introduction</vt:lpstr>
      <vt:lpstr>Social behavioral theory</vt:lpstr>
      <vt:lpstr>Social media analysis goals</vt:lpstr>
      <vt:lpstr>System overview</vt:lpstr>
      <vt:lpstr>system design – weather events</vt:lpstr>
      <vt:lpstr>system design – Twitter data</vt:lpstr>
      <vt:lpstr>system design – stream processing</vt:lpstr>
      <vt:lpstr>system design – storage</vt:lpstr>
      <vt:lpstr>System design –  putting it all together</vt:lpstr>
      <vt:lpstr>system design –analytics</vt:lpstr>
      <vt:lpstr>RISK behavior analysis</vt:lpstr>
      <vt:lpstr>Future work</vt:lpstr>
      <vt:lpstr>Thank you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</dc:creator>
  <cp:lastModifiedBy/>
  <cp:revision>1</cp:revision>
  <cp:lastPrinted>2016-08-04T21:31:16Z</cp:lastPrinted>
  <dcterms:created xsi:type="dcterms:W3CDTF">2018-06-04T14:41:58Z</dcterms:created>
  <dcterms:modified xsi:type="dcterms:W3CDTF">2018-06-15T13:22:47Z</dcterms:modified>
</cp:coreProperties>
</file>